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1" r:id="rId5"/>
    <p:sldId id="264" r:id="rId6"/>
    <p:sldId id="263" r:id="rId7"/>
    <p:sldId id="297" r:id="rId8"/>
    <p:sldId id="296" r:id="rId9"/>
    <p:sldId id="269" r:id="rId10"/>
    <p:sldId id="295" r:id="rId11"/>
    <p:sldId id="294" r:id="rId12"/>
    <p:sldId id="274" r:id="rId13"/>
    <p:sldId id="303" r:id="rId14"/>
    <p:sldId id="304" r:id="rId15"/>
    <p:sldId id="281" r:id="rId16"/>
    <p:sldId id="290" r:id="rId17"/>
    <p:sldId id="291" r:id="rId18"/>
    <p:sldId id="292" r:id="rId19"/>
    <p:sldId id="298" r:id="rId20"/>
    <p:sldId id="285" r:id="rId21"/>
    <p:sldId id="286" r:id="rId22"/>
    <p:sldId id="305"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39281" autoAdjust="0"/>
  </p:normalViewPr>
  <p:slideViewPr>
    <p:cSldViewPr>
      <p:cViewPr varScale="1">
        <p:scale>
          <a:sx n="27" d="100"/>
          <a:sy n="27" d="100"/>
        </p:scale>
        <p:origin x="-208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ABDC8-5ACF-461E-968D-33D45C6A3D7E}" type="datetimeFigureOut">
              <a:rPr lang="en-US" smtClean="0"/>
              <a:pPr/>
              <a:t>8/24/2008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F3C0F-950C-4E6F-AC73-AA062E0C03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83F3C0F-950C-4E6F-AC73-AA062E0C03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83F3C0F-950C-4E6F-AC73-AA062E0C03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554C235-7A4D-48C6-9DC6-5AB537EF27F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AE3EED-3CC5-4097-96D7-FB80B4E9E38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AE3EED-3CC5-4097-96D7-FB80B4E9E38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554C235-7A4D-48C6-9DC6-5AB537EF27F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summary, we have presented</a:t>
            </a:r>
            <a:r>
              <a:rPr lang="en-US" baseline="0" dirty="0" smtClean="0"/>
              <a:t> </a:t>
            </a:r>
            <a:r>
              <a:rPr lang="en-US" baseline="0" dirty="0" err="1" smtClean="0"/>
              <a:t>dcell</a:t>
            </a:r>
            <a:r>
              <a:rPr lang="en-US" baseline="0" dirty="0" smtClean="0"/>
              <a:t>, the fault-tolerant routing protocol on top of it, simulations and </a:t>
            </a:r>
            <a:r>
              <a:rPr lang="en-US" baseline="0" dirty="0" err="1" smtClean="0"/>
              <a:t>testbed</a:t>
            </a:r>
            <a:r>
              <a:rPr lang="en-US" baseline="0" dirty="0" smtClean="0"/>
              <a:t> experiments to demonstrates the performance of </a:t>
            </a:r>
            <a:r>
              <a:rPr lang="en-US" baseline="0" dirty="0" err="1" smtClean="0"/>
              <a:t>dcell</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price to pay in </a:t>
            </a:r>
            <a:r>
              <a:rPr lang="en-US" baseline="0" dirty="0" err="1" smtClean="0"/>
              <a:t>DCell</a:t>
            </a:r>
            <a:r>
              <a:rPr lang="en-US" baseline="0" dirty="0" smtClean="0"/>
              <a:t>, as well as in other low dimensional structures, is much higher wiring cost. </a:t>
            </a:r>
          </a:p>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would like to give you evidence that wiring has been well addressed in other communities. The bird nest, our splendid national stadium for the ongoing Olympic games is weaved together by many, many long wires!</a:t>
            </a:r>
          </a:p>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the end</a:t>
            </a:r>
            <a:r>
              <a:rPr lang="en-US" baseline="0" dirty="0" smtClean="0"/>
              <a:t> my presentation. Thank you. Any questions?</a:t>
            </a:r>
            <a:endParaRPr lang="en-US" dirty="0"/>
          </a:p>
        </p:txBody>
      </p:sp>
      <p:sp>
        <p:nvSpPr>
          <p:cNvPr id="4" name="Slide Number Placeholder 3"/>
          <p:cNvSpPr>
            <a:spLocks noGrp="1"/>
          </p:cNvSpPr>
          <p:nvPr>
            <p:ph type="sldNum" sz="quarter" idx="10"/>
          </p:nvPr>
        </p:nvSpPr>
        <p:spPr/>
        <p:txBody>
          <a:bodyPr/>
          <a:lstStyle/>
          <a:p>
            <a:fld id="{B0EBBB49-15DA-4FA3-8E64-B5A31B268D0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endParaRPr lang="en-US" dirty="0" smtClean="0"/>
          </a:p>
        </p:txBody>
      </p:sp>
      <p:sp>
        <p:nvSpPr>
          <p:cNvPr id="4" name="Slide Number Placeholder 3"/>
          <p:cNvSpPr>
            <a:spLocks noGrp="1"/>
          </p:cNvSpPr>
          <p:nvPr>
            <p:ph type="sldNum" sz="quarter" idx="10"/>
          </p:nvPr>
        </p:nvSpPr>
        <p:spPr/>
        <p:txBody>
          <a:bodyPr/>
          <a:lstStyle/>
          <a:p>
            <a:fld id="{B0EBBB49-15DA-4FA3-8E64-B5A31B268D0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endParaRPr lang="en-US" dirty="0" smtClean="0"/>
          </a:p>
        </p:txBody>
      </p:sp>
      <p:sp>
        <p:nvSpPr>
          <p:cNvPr id="4" name="Slide Number Placeholder 3"/>
          <p:cNvSpPr>
            <a:spLocks noGrp="1"/>
          </p:cNvSpPr>
          <p:nvPr>
            <p:ph type="sldNum" sz="quarter" idx="10"/>
          </p:nvPr>
        </p:nvSpPr>
        <p:spPr/>
        <p:txBody>
          <a:bodyPr/>
          <a:lstStyle/>
          <a:p>
            <a:fld id="{B0EBBB49-15DA-4FA3-8E64-B5A31B268D0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CA44389-D95C-4074-8E6E-11EC3FC00AA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2AE3EED-3CC5-4097-96D7-FB80B4E9E38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3F3C0F-950C-4E6F-AC73-AA062E0C03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83F3C0F-950C-4E6F-AC73-AA062E0C03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B05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80638-F4D1-492E-A126-0F0F236189CA}" type="datetime1">
              <a:rPr lang="en-US" smtClean="0"/>
              <a:pPr/>
              <a:t>8/24/2008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1399E-7DAE-498D-B637-9A6E902A81F1}" type="datetime1">
              <a:rPr lang="en-US" smtClean="0"/>
              <a:pPr/>
              <a:t>8/24/2008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E519B-4E8D-4E68-9EFD-8AF1C455D24A}" type="datetime1">
              <a:rPr lang="en-US" smtClean="0"/>
              <a:pPr/>
              <a:t>8/24/2008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D80071-B489-4B85-896A-AD52B16DC76A}" type="datetime1">
              <a:rPr lang="en-US" smtClean="0"/>
              <a:pPr/>
              <a:t>8/24/2008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43881-562A-4903-ABF2-E141D85149FA}" type="datetime1">
              <a:rPr lang="en-US" smtClean="0"/>
              <a:pPr/>
              <a:t>8/24/2008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620B4A-9AAD-4491-AC32-AECA1E463AFF}" type="datetime1">
              <a:rPr lang="en-US" smtClean="0"/>
              <a:pPr/>
              <a:t>8/24/2008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649F4-289A-4CB7-AB7D-3656CCB618DF}" type="datetime1">
              <a:rPr lang="en-US" smtClean="0"/>
              <a:pPr/>
              <a:t>8/24/2008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A539C3-4813-4148-A1DF-DA79A5100072}" type="datetime1">
              <a:rPr lang="en-US" smtClean="0"/>
              <a:pPr/>
              <a:t>8/24/2008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16719-F08B-42BC-BF64-FACA05EBA03A}" type="datetime1">
              <a:rPr lang="en-US" smtClean="0"/>
              <a:pPr/>
              <a:t>8/24/2008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7727F-7F20-461C-A603-BCE599069678}" type="datetime1">
              <a:rPr lang="en-US" smtClean="0"/>
              <a:pPr/>
              <a:t>8/24/2008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CC14D-8C4F-4FD9-BC7B-AEB517E0BD9E}" type="datetime1">
              <a:rPr lang="en-US" smtClean="0"/>
              <a:pPr/>
              <a:t>8/24/2008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331B8-51F9-4490-9ABD-4F8C4AF6A07D}" type="datetime1">
              <a:rPr lang="en-US" smtClean="0"/>
              <a:pPr/>
              <a:t>8/24/2008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err="1" smtClean="0"/>
              <a:t>DCell</a:t>
            </a:r>
            <a:r>
              <a:rPr lang="en-US" dirty="0" smtClean="0"/>
              <a:t>: A Scalable and Fault Tolerant Network Structure for Data Centers</a:t>
            </a:r>
            <a:endParaRPr lang="en-US" dirty="0"/>
          </a:p>
        </p:txBody>
      </p:sp>
      <p:sp>
        <p:nvSpPr>
          <p:cNvPr id="3" name="Subtitle 2"/>
          <p:cNvSpPr>
            <a:spLocks noGrp="1"/>
          </p:cNvSpPr>
          <p:nvPr>
            <p:ph type="subTitle" idx="1"/>
          </p:nvPr>
        </p:nvSpPr>
        <p:spPr>
          <a:xfrm>
            <a:off x="1371600" y="3886200"/>
            <a:ext cx="7010400" cy="2514600"/>
          </a:xfrm>
        </p:spPr>
        <p:txBody>
          <a:bodyPr>
            <a:normAutofit fontScale="85000" lnSpcReduction="20000"/>
          </a:bodyPr>
          <a:lstStyle/>
          <a:p>
            <a:r>
              <a:rPr lang="en-US" i="1" dirty="0" smtClean="0">
                <a:solidFill>
                  <a:srgbClr val="00B050"/>
                </a:solidFill>
              </a:rPr>
              <a:t>Chuanxiong Guo</a:t>
            </a:r>
            <a:r>
              <a:rPr lang="en-US" dirty="0" smtClean="0">
                <a:solidFill>
                  <a:srgbClr val="00B050"/>
                </a:solidFill>
              </a:rPr>
              <a:t>, </a:t>
            </a:r>
            <a:r>
              <a:rPr lang="en-US" dirty="0" smtClean="0">
                <a:solidFill>
                  <a:schemeClr val="tx1"/>
                </a:solidFill>
              </a:rPr>
              <a:t>Haitao Wu, Kun Tan, </a:t>
            </a:r>
          </a:p>
          <a:p>
            <a:r>
              <a:rPr lang="en-US" dirty="0" smtClean="0">
                <a:solidFill>
                  <a:schemeClr val="tx1"/>
                </a:solidFill>
              </a:rPr>
              <a:t>Lei Shi, Yongguang Zhang, Songwu Lu</a:t>
            </a:r>
          </a:p>
          <a:p>
            <a:endParaRPr lang="en-US" i="1" dirty="0" smtClean="0">
              <a:solidFill>
                <a:schemeClr val="tx1"/>
              </a:solidFill>
            </a:endParaRPr>
          </a:p>
          <a:p>
            <a:r>
              <a:rPr lang="en-US" i="1" dirty="0" smtClean="0">
                <a:solidFill>
                  <a:schemeClr val="tx1"/>
                </a:solidFill>
              </a:rPr>
              <a:t>Wireless and Networking Group</a:t>
            </a:r>
          </a:p>
          <a:p>
            <a:r>
              <a:rPr lang="en-US" dirty="0" smtClean="0">
                <a:solidFill>
                  <a:schemeClr val="tx1"/>
                </a:solidFill>
              </a:rPr>
              <a:t>Microsoft Research Asia</a:t>
            </a:r>
          </a:p>
          <a:p>
            <a:r>
              <a:rPr lang="en-US" dirty="0" smtClean="0">
                <a:solidFill>
                  <a:schemeClr val="tx1"/>
                </a:solidFill>
              </a:rPr>
              <a:t>August 19, 2008, ACM SIGCOMM</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DFR: </a:t>
            </a:r>
            <a:r>
              <a:rPr lang="en-US" dirty="0" err="1" smtClean="0"/>
              <a:t>DCell</a:t>
            </a:r>
            <a:r>
              <a:rPr lang="en-US" dirty="0" smtClean="0"/>
              <a:t> Fault-tolerant Routing</a:t>
            </a:r>
            <a:endParaRPr lang="en-US" dirty="0"/>
          </a:p>
        </p:txBody>
      </p:sp>
      <p:sp>
        <p:nvSpPr>
          <p:cNvPr id="3" name="Content Placeholder 2"/>
          <p:cNvSpPr>
            <a:spLocks noGrp="1"/>
          </p:cNvSpPr>
          <p:nvPr>
            <p:ph idx="1"/>
          </p:nvPr>
        </p:nvSpPr>
        <p:spPr>
          <a:xfrm>
            <a:off x="457200" y="1600200"/>
            <a:ext cx="8077200" cy="4525963"/>
          </a:xfrm>
        </p:spPr>
        <p:txBody>
          <a:bodyPr>
            <a:normAutofit fontScale="92500" lnSpcReduction="10000"/>
          </a:bodyPr>
          <a:lstStyle/>
          <a:p>
            <a:r>
              <a:rPr lang="en-US" b="1" dirty="0" smtClean="0">
                <a:solidFill>
                  <a:srgbClr val="00B050"/>
                </a:solidFill>
              </a:rPr>
              <a:t>Design goal: </a:t>
            </a:r>
            <a:r>
              <a:rPr lang="en-US" dirty="0" smtClean="0"/>
              <a:t>Support millions of servers</a:t>
            </a:r>
          </a:p>
          <a:p>
            <a:r>
              <a:rPr lang="en-US" b="1" dirty="0" smtClean="0">
                <a:solidFill>
                  <a:srgbClr val="00B050"/>
                </a:solidFill>
              </a:rPr>
              <a:t>Advantages to take: </a:t>
            </a:r>
            <a:r>
              <a:rPr lang="en-US" dirty="0" err="1" smtClean="0"/>
              <a:t>DCellRouting</a:t>
            </a:r>
            <a:r>
              <a:rPr lang="en-US" dirty="0" smtClean="0"/>
              <a:t> and </a:t>
            </a:r>
            <a:r>
              <a:rPr lang="en-US" dirty="0" err="1" smtClean="0"/>
              <a:t>DCell</a:t>
            </a:r>
            <a:r>
              <a:rPr lang="en-US" dirty="0" smtClean="0"/>
              <a:t> topology</a:t>
            </a:r>
          </a:p>
          <a:p>
            <a:r>
              <a:rPr lang="en-US" b="1" dirty="0" smtClean="0">
                <a:solidFill>
                  <a:srgbClr val="00B050"/>
                </a:solidFill>
              </a:rPr>
              <a:t>Ideas</a:t>
            </a:r>
          </a:p>
          <a:p>
            <a:pPr lvl="1"/>
            <a:r>
              <a:rPr lang="en-US" b="1" dirty="0" smtClean="0">
                <a:solidFill>
                  <a:srgbClr val="00B050"/>
                </a:solidFill>
              </a:rPr>
              <a:t>#1: </a:t>
            </a:r>
            <a:r>
              <a:rPr lang="en-US" dirty="0" smtClean="0"/>
              <a:t>Local-reroute and Proxy to bypass failed links  </a:t>
            </a:r>
          </a:p>
          <a:p>
            <a:pPr lvl="2"/>
            <a:r>
              <a:rPr lang="en-US" dirty="0" smtClean="0"/>
              <a:t>Take advantage of the complete graph topology</a:t>
            </a:r>
          </a:p>
          <a:p>
            <a:pPr lvl="1"/>
            <a:r>
              <a:rPr lang="en-US" b="1" dirty="0" smtClean="0">
                <a:solidFill>
                  <a:srgbClr val="00B050"/>
                </a:solidFill>
              </a:rPr>
              <a:t>#2: </a:t>
            </a:r>
            <a:r>
              <a:rPr lang="en-US" dirty="0" smtClean="0"/>
              <a:t>Local Link-state </a:t>
            </a:r>
          </a:p>
          <a:p>
            <a:pPr lvl="2"/>
            <a:r>
              <a:rPr lang="en-US" dirty="0" smtClean="0"/>
              <a:t>To avoid loops with only local-reroute</a:t>
            </a:r>
          </a:p>
          <a:p>
            <a:pPr lvl="1"/>
            <a:r>
              <a:rPr lang="en-US" b="1" dirty="0" smtClean="0">
                <a:solidFill>
                  <a:srgbClr val="00B050"/>
                </a:solidFill>
              </a:rPr>
              <a:t>#3: </a:t>
            </a:r>
            <a:r>
              <a:rPr lang="en-US" dirty="0" smtClean="0"/>
              <a:t>Jump-up for rack failure</a:t>
            </a:r>
          </a:p>
          <a:p>
            <a:pPr lvl="2"/>
            <a:r>
              <a:rPr lang="en-US" dirty="0" smtClean="0"/>
              <a:t>To bypass a whole failed rack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DFR: </a:t>
            </a:r>
            <a:r>
              <a:rPr lang="en-US" dirty="0" err="1" smtClean="0"/>
              <a:t>DCell</a:t>
            </a:r>
            <a:r>
              <a:rPr lang="en-US" dirty="0" smtClean="0"/>
              <a:t> Fault-tolerant Routing </a:t>
            </a:r>
            <a:endParaRPr lang="en-US" dirty="0"/>
          </a:p>
        </p:txBody>
      </p:sp>
      <p:cxnSp>
        <p:nvCxnSpPr>
          <p:cNvPr id="22" name="Straight Connector 21"/>
          <p:cNvCxnSpPr>
            <a:stCxn id="9" idx="6"/>
            <a:endCxn id="8" idx="2"/>
          </p:cNvCxnSpPr>
          <p:nvPr/>
        </p:nvCxnSpPr>
        <p:spPr>
          <a:xfrm flipV="1">
            <a:off x="4038600" y="2590800"/>
            <a:ext cx="1295400" cy="38100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a:endCxn id="13" idx="0"/>
          </p:cNvCxnSpPr>
          <p:nvPr/>
        </p:nvCxnSpPr>
        <p:spPr>
          <a:xfrm rot="10800000" flipV="1">
            <a:off x="5791200" y="3962400"/>
            <a:ext cx="838200" cy="609600"/>
          </a:xfrm>
          <a:prstGeom prst="line">
            <a:avLst/>
          </a:prstGeom>
        </p:spPr>
        <p:style>
          <a:lnRef idx="2">
            <a:schemeClr val="dk1"/>
          </a:lnRef>
          <a:fillRef idx="0">
            <a:schemeClr val="dk1"/>
          </a:fillRef>
          <a:effectRef idx="1">
            <a:schemeClr val="dk1"/>
          </a:effectRef>
          <a:fontRef idx="minor">
            <a:schemeClr val="tx1"/>
          </a:fontRef>
        </p:style>
      </p:cxnSp>
      <p:grpSp>
        <p:nvGrpSpPr>
          <p:cNvPr id="55" name="Group 54"/>
          <p:cNvGrpSpPr/>
          <p:nvPr/>
        </p:nvGrpSpPr>
        <p:grpSpPr>
          <a:xfrm>
            <a:off x="2286000" y="2895600"/>
            <a:ext cx="5148943" cy="3788229"/>
            <a:chOff x="5029200" y="3886200"/>
            <a:chExt cx="5148943" cy="3788229"/>
          </a:xfrm>
        </p:grpSpPr>
        <p:sp>
          <p:nvSpPr>
            <p:cNvPr id="17" name="Oval 16"/>
            <p:cNvSpPr/>
            <p:nvPr/>
          </p:nvSpPr>
          <p:spPr>
            <a:xfrm>
              <a:off x="6487886" y="4931229"/>
              <a:ext cx="2819400" cy="2743200"/>
            </a:xfrm>
            <a:prstGeom prst="ellipse">
              <a:avLst/>
            </a:prstGeom>
            <a:solidFill>
              <a:schemeClr val="lt1">
                <a:alpha val="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Freeform 27"/>
            <p:cNvSpPr/>
            <p:nvPr/>
          </p:nvSpPr>
          <p:spPr>
            <a:xfrm>
              <a:off x="5029200" y="4441372"/>
              <a:ext cx="827315" cy="539355"/>
            </a:xfrm>
            <a:custGeom>
              <a:avLst/>
              <a:gdLst>
                <a:gd name="connsiteX0" fmla="*/ 0 w 827315"/>
                <a:gd name="connsiteY0" fmla="*/ 0 h 539355"/>
                <a:gd name="connsiteX1" fmla="*/ 65315 w 827315"/>
                <a:gd name="connsiteY1" fmla="*/ 152400 h 539355"/>
                <a:gd name="connsiteX2" fmla="*/ 130629 w 827315"/>
                <a:gd name="connsiteY2" fmla="*/ 217714 h 539355"/>
                <a:gd name="connsiteX3" fmla="*/ 283029 w 827315"/>
                <a:gd name="connsiteY3" fmla="*/ 391886 h 539355"/>
                <a:gd name="connsiteX4" fmla="*/ 370115 w 827315"/>
                <a:gd name="connsiteY4" fmla="*/ 413657 h 539355"/>
                <a:gd name="connsiteX5" fmla="*/ 435429 w 827315"/>
                <a:gd name="connsiteY5" fmla="*/ 435428 h 539355"/>
                <a:gd name="connsiteX6" fmla="*/ 827315 w 827315"/>
                <a:gd name="connsiteY6" fmla="*/ 478971 h 53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315" h="539355">
                  <a:moveTo>
                    <a:pt x="0" y="0"/>
                  </a:moveTo>
                  <a:cubicBezTo>
                    <a:pt x="17767" y="53300"/>
                    <a:pt x="31687" y="105321"/>
                    <a:pt x="65315" y="152400"/>
                  </a:cubicBezTo>
                  <a:cubicBezTo>
                    <a:pt x="83211" y="177454"/>
                    <a:pt x="111726" y="193410"/>
                    <a:pt x="130629" y="217714"/>
                  </a:cubicBezTo>
                  <a:cubicBezTo>
                    <a:pt x="197151" y="303243"/>
                    <a:pt x="191711" y="352750"/>
                    <a:pt x="283029" y="391886"/>
                  </a:cubicBezTo>
                  <a:cubicBezTo>
                    <a:pt x="310532" y="403673"/>
                    <a:pt x="341344" y="405437"/>
                    <a:pt x="370115" y="413657"/>
                  </a:cubicBezTo>
                  <a:cubicBezTo>
                    <a:pt x="392181" y="419961"/>
                    <a:pt x="413658" y="428171"/>
                    <a:pt x="435429" y="435428"/>
                  </a:cubicBezTo>
                  <a:cubicBezTo>
                    <a:pt x="591318" y="539355"/>
                    <a:pt x="474577" y="478971"/>
                    <a:pt x="827315" y="4789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a:stCxn id="11" idx="5"/>
              <a:endCxn id="10" idx="1"/>
            </p:cNvCxnSpPr>
            <p:nvPr/>
          </p:nvCxnSpPr>
          <p:spPr>
            <a:xfrm rot="16200000" flipH="1">
              <a:off x="6261994" y="5391137"/>
              <a:ext cx="680384" cy="604184"/>
            </a:xfrm>
            <a:prstGeom prst="line">
              <a:avLst/>
            </a:prstGeom>
          </p:spPr>
          <p:style>
            <a:lnRef idx="2">
              <a:schemeClr val="dk1"/>
            </a:lnRef>
            <a:fillRef idx="0">
              <a:schemeClr val="dk1"/>
            </a:fillRef>
            <a:effectRef idx="1">
              <a:schemeClr val="dk1"/>
            </a:effectRef>
            <a:fontRef idx="minor">
              <a:schemeClr val="tx1"/>
            </a:fontRef>
          </p:style>
        </p:cxnSp>
        <p:sp>
          <p:nvSpPr>
            <p:cNvPr id="42" name="Freeform 41"/>
            <p:cNvSpPr/>
            <p:nvPr/>
          </p:nvSpPr>
          <p:spPr>
            <a:xfrm>
              <a:off x="9503229" y="3886200"/>
              <a:ext cx="674914" cy="914400"/>
            </a:xfrm>
            <a:custGeom>
              <a:avLst/>
              <a:gdLst>
                <a:gd name="connsiteX0" fmla="*/ 0 w 674914"/>
                <a:gd name="connsiteY0" fmla="*/ 914400 h 914400"/>
                <a:gd name="connsiteX1" fmla="*/ 130628 w 674914"/>
                <a:gd name="connsiteY1" fmla="*/ 827315 h 914400"/>
                <a:gd name="connsiteX2" fmla="*/ 195943 w 674914"/>
                <a:gd name="connsiteY2" fmla="*/ 783772 h 914400"/>
                <a:gd name="connsiteX3" fmla="*/ 239486 w 674914"/>
                <a:gd name="connsiteY3" fmla="*/ 718458 h 914400"/>
                <a:gd name="connsiteX4" fmla="*/ 261257 w 674914"/>
                <a:gd name="connsiteY4" fmla="*/ 457200 h 914400"/>
                <a:gd name="connsiteX5" fmla="*/ 391886 w 674914"/>
                <a:gd name="connsiteY5" fmla="*/ 413658 h 914400"/>
                <a:gd name="connsiteX6" fmla="*/ 544286 w 674914"/>
                <a:gd name="connsiteY6" fmla="*/ 370115 h 914400"/>
                <a:gd name="connsiteX7" fmla="*/ 609600 w 674914"/>
                <a:gd name="connsiteY7" fmla="*/ 304800 h 914400"/>
                <a:gd name="connsiteX8" fmla="*/ 653143 w 674914"/>
                <a:gd name="connsiteY8" fmla="*/ 174172 h 914400"/>
                <a:gd name="connsiteX9" fmla="*/ 674914 w 674914"/>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914" h="914400">
                  <a:moveTo>
                    <a:pt x="0" y="914400"/>
                  </a:moveTo>
                  <a:lnTo>
                    <a:pt x="130628" y="827315"/>
                  </a:lnTo>
                  <a:lnTo>
                    <a:pt x="195943" y="783772"/>
                  </a:lnTo>
                  <a:cubicBezTo>
                    <a:pt x="210457" y="762001"/>
                    <a:pt x="234354" y="744116"/>
                    <a:pt x="239486" y="718458"/>
                  </a:cubicBezTo>
                  <a:cubicBezTo>
                    <a:pt x="256624" y="632767"/>
                    <a:pt x="222176" y="535362"/>
                    <a:pt x="261257" y="457200"/>
                  </a:cubicBezTo>
                  <a:cubicBezTo>
                    <a:pt x="281783" y="416147"/>
                    <a:pt x="348343" y="428172"/>
                    <a:pt x="391886" y="413658"/>
                  </a:cubicBezTo>
                  <a:cubicBezTo>
                    <a:pt x="485600" y="382420"/>
                    <a:pt x="434919" y="397456"/>
                    <a:pt x="544286" y="370115"/>
                  </a:cubicBezTo>
                  <a:cubicBezTo>
                    <a:pt x="566057" y="348343"/>
                    <a:pt x="594647" y="331715"/>
                    <a:pt x="609600" y="304800"/>
                  </a:cubicBezTo>
                  <a:cubicBezTo>
                    <a:pt x="631890" y="264678"/>
                    <a:pt x="653143" y="174172"/>
                    <a:pt x="653143" y="174172"/>
                  </a:cubicBezTo>
                  <a:lnTo>
                    <a:pt x="67491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5649686" y="4702629"/>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p</a:t>
              </a:r>
              <a:r>
                <a:rPr lang="en-US" sz="2400" baseline="-25000" dirty="0" smtClean="0">
                  <a:solidFill>
                    <a:schemeClr val="tx1"/>
                  </a:solidFill>
                </a:rPr>
                <a:t>1</a:t>
              </a:r>
              <a:endParaRPr lang="en-US" baseline="-25000" dirty="0">
                <a:solidFill>
                  <a:schemeClr val="tx1"/>
                </a:solidFill>
              </a:endParaRPr>
            </a:p>
          </p:txBody>
        </p:sp>
        <p:sp>
          <p:nvSpPr>
            <p:cNvPr id="12" name="Oval 11"/>
            <p:cNvSpPr/>
            <p:nvPr/>
          </p:nvSpPr>
          <p:spPr>
            <a:xfrm>
              <a:off x="9078686" y="4321629"/>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q</a:t>
              </a:r>
              <a:r>
                <a:rPr lang="en-US" sz="2400" baseline="-25000" dirty="0" smtClean="0">
                  <a:solidFill>
                    <a:schemeClr val="tx1"/>
                  </a:solidFill>
                </a:rPr>
                <a:t>2</a:t>
              </a:r>
              <a:endParaRPr lang="en-US" baseline="-25000" dirty="0">
                <a:solidFill>
                  <a:schemeClr val="tx1"/>
                </a:solidFill>
              </a:endParaRPr>
            </a:p>
          </p:txBody>
        </p:sp>
        <p:sp>
          <p:nvSpPr>
            <p:cNvPr id="47" name="TextBox 46"/>
            <p:cNvSpPr txBox="1"/>
            <p:nvPr/>
          </p:nvSpPr>
          <p:spPr>
            <a:xfrm>
              <a:off x="7239000" y="7010400"/>
              <a:ext cx="533400" cy="523220"/>
            </a:xfrm>
            <a:prstGeom prst="rect">
              <a:avLst/>
            </a:prstGeom>
            <a:noFill/>
          </p:spPr>
          <p:txBody>
            <a:bodyPr wrap="square" rtlCol="0">
              <a:spAutoFit/>
            </a:bodyPr>
            <a:lstStyle/>
            <a:p>
              <a:r>
                <a:rPr lang="en-US" sz="2800" i="1" dirty="0" smtClean="0"/>
                <a:t>i</a:t>
              </a:r>
              <a:r>
                <a:rPr lang="en-US" sz="2800" baseline="-25000" dirty="0" smtClean="0"/>
                <a:t>3</a:t>
              </a:r>
              <a:endParaRPr lang="en-US" sz="2800" baseline="-25000" dirty="0"/>
            </a:p>
          </p:txBody>
        </p:sp>
        <p:sp>
          <p:nvSpPr>
            <p:cNvPr id="49" name="TextBox 48"/>
            <p:cNvSpPr txBox="1"/>
            <p:nvPr/>
          </p:nvSpPr>
          <p:spPr>
            <a:xfrm>
              <a:off x="6858000" y="6705600"/>
              <a:ext cx="1447800" cy="523220"/>
            </a:xfrm>
            <a:prstGeom prst="rect">
              <a:avLst/>
            </a:prstGeom>
            <a:noFill/>
          </p:spPr>
          <p:txBody>
            <a:bodyPr wrap="square" rtlCol="0">
              <a:spAutoFit/>
            </a:bodyPr>
            <a:lstStyle/>
            <a:p>
              <a:r>
                <a:rPr lang="en-US" sz="2800" i="1" dirty="0" smtClean="0"/>
                <a:t>DCell</a:t>
              </a:r>
              <a:r>
                <a:rPr lang="en-US" sz="2800" i="1" baseline="-25000" dirty="0" smtClean="0"/>
                <a:t>b</a:t>
              </a:r>
              <a:endParaRPr lang="en-US" i="1" baseline="-25000" dirty="0" smtClean="0"/>
            </a:p>
          </p:txBody>
        </p:sp>
        <p:sp>
          <p:nvSpPr>
            <p:cNvPr id="50" name="Freeform 49"/>
            <p:cNvSpPr/>
            <p:nvPr/>
          </p:nvSpPr>
          <p:spPr>
            <a:xfrm>
              <a:off x="7239000" y="5943600"/>
              <a:ext cx="1328057" cy="254096"/>
            </a:xfrm>
            <a:custGeom>
              <a:avLst/>
              <a:gdLst>
                <a:gd name="connsiteX0" fmla="*/ 0 w 1328057"/>
                <a:gd name="connsiteY0" fmla="*/ 148579 h 254096"/>
                <a:gd name="connsiteX1" fmla="*/ 195942 w 1328057"/>
                <a:gd name="connsiteY1" fmla="*/ 235665 h 254096"/>
                <a:gd name="connsiteX2" fmla="*/ 609600 w 1328057"/>
                <a:gd name="connsiteY2" fmla="*/ 213893 h 254096"/>
                <a:gd name="connsiteX3" fmla="*/ 718457 w 1328057"/>
                <a:gd name="connsiteY3" fmla="*/ 17950 h 254096"/>
                <a:gd name="connsiteX4" fmla="*/ 914400 w 1328057"/>
                <a:gd name="connsiteY4" fmla="*/ 61493 h 254096"/>
                <a:gd name="connsiteX5" fmla="*/ 1088571 w 1328057"/>
                <a:gd name="connsiteY5" fmla="*/ 105036 h 254096"/>
                <a:gd name="connsiteX6" fmla="*/ 1175657 w 1328057"/>
                <a:gd name="connsiteY6" fmla="*/ 83265 h 254096"/>
                <a:gd name="connsiteX7" fmla="*/ 1240971 w 1328057"/>
                <a:gd name="connsiteY7" fmla="*/ 61493 h 254096"/>
                <a:gd name="connsiteX8" fmla="*/ 1328057 w 1328057"/>
                <a:gd name="connsiteY8" fmla="*/ 61493 h 25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057" h="254096">
                  <a:moveTo>
                    <a:pt x="0" y="148579"/>
                  </a:moveTo>
                  <a:cubicBezTo>
                    <a:pt x="155451" y="200396"/>
                    <a:pt x="92439" y="166662"/>
                    <a:pt x="195942" y="235665"/>
                  </a:cubicBezTo>
                  <a:cubicBezTo>
                    <a:pt x="333828" y="228408"/>
                    <a:pt x="477505" y="254096"/>
                    <a:pt x="609600" y="213893"/>
                  </a:cubicBezTo>
                  <a:cubicBezTo>
                    <a:pt x="665141" y="196989"/>
                    <a:pt x="699552" y="74665"/>
                    <a:pt x="718457" y="17950"/>
                  </a:cubicBezTo>
                  <a:cubicBezTo>
                    <a:pt x="1046773" y="83615"/>
                    <a:pt x="637683" y="0"/>
                    <a:pt x="914400" y="61493"/>
                  </a:cubicBezTo>
                  <a:cubicBezTo>
                    <a:pt x="1072028" y="96521"/>
                    <a:pt x="971861" y="66133"/>
                    <a:pt x="1088571" y="105036"/>
                  </a:cubicBezTo>
                  <a:cubicBezTo>
                    <a:pt x="1117600" y="97779"/>
                    <a:pt x="1146886" y="91485"/>
                    <a:pt x="1175657" y="83265"/>
                  </a:cubicBezTo>
                  <a:cubicBezTo>
                    <a:pt x="1197723" y="76960"/>
                    <a:pt x="1218253" y="64739"/>
                    <a:pt x="1240971" y="61493"/>
                  </a:cubicBezTo>
                  <a:cubicBezTo>
                    <a:pt x="1269708" y="57388"/>
                    <a:pt x="1299028" y="61493"/>
                    <a:pt x="1328057" y="6149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6792686" y="5921829"/>
              <a:ext cx="762000" cy="762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i="1" dirty="0" smtClean="0">
                  <a:solidFill>
                    <a:schemeClr val="tx1"/>
                  </a:solidFill>
                </a:rPr>
                <a:t>p</a:t>
              </a:r>
              <a:r>
                <a:rPr lang="en-US" sz="2400" baseline="-25000" dirty="0" smtClean="0">
                  <a:solidFill>
                    <a:schemeClr val="tx1"/>
                  </a:solidFill>
                </a:rPr>
                <a:t>2</a:t>
              </a:r>
              <a:endParaRPr lang="en-US" baseline="-25000" dirty="0">
                <a:solidFill>
                  <a:schemeClr val="tx1"/>
                </a:solidFill>
              </a:endParaRPr>
            </a:p>
          </p:txBody>
        </p:sp>
        <p:sp>
          <p:nvSpPr>
            <p:cNvPr id="13" name="Oval 12"/>
            <p:cNvSpPr/>
            <p:nvPr/>
          </p:nvSpPr>
          <p:spPr>
            <a:xfrm>
              <a:off x="8153400" y="55626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q</a:t>
              </a:r>
              <a:r>
                <a:rPr lang="en-US" sz="2400" baseline="-25000" dirty="0" smtClean="0">
                  <a:solidFill>
                    <a:schemeClr val="tx1"/>
                  </a:solidFill>
                </a:rPr>
                <a:t>1</a:t>
              </a:r>
              <a:endParaRPr lang="en-US" baseline="-25000" dirty="0">
                <a:solidFill>
                  <a:schemeClr val="tx1"/>
                </a:solidFill>
              </a:endParaRPr>
            </a:p>
          </p:txBody>
        </p:sp>
        <p:sp>
          <p:nvSpPr>
            <p:cNvPr id="51" name="TextBox 50"/>
            <p:cNvSpPr txBox="1"/>
            <p:nvPr/>
          </p:nvSpPr>
          <p:spPr>
            <a:xfrm>
              <a:off x="6792686" y="5388429"/>
              <a:ext cx="1600200" cy="523220"/>
            </a:xfrm>
            <a:prstGeom prst="rect">
              <a:avLst/>
            </a:prstGeom>
            <a:noFill/>
          </p:spPr>
          <p:txBody>
            <a:bodyPr wrap="square" rtlCol="0">
              <a:spAutoFit/>
            </a:bodyPr>
            <a:lstStyle/>
            <a:p>
              <a:r>
                <a:rPr lang="en-US" sz="2800" b="1" i="1" dirty="0" smtClean="0">
                  <a:solidFill>
                    <a:srgbClr val="0070C0"/>
                  </a:solidFill>
                </a:rPr>
                <a:t>Proxy</a:t>
              </a:r>
              <a:endParaRPr lang="en-US" b="1" i="1" dirty="0">
                <a:solidFill>
                  <a:srgbClr val="0070C0"/>
                </a:solidFill>
              </a:endParaRPr>
            </a:p>
          </p:txBody>
        </p:sp>
      </p:grpSp>
      <p:grpSp>
        <p:nvGrpSpPr>
          <p:cNvPr id="54" name="Group 53"/>
          <p:cNvGrpSpPr/>
          <p:nvPr/>
        </p:nvGrpSpPr>
        <p:grpSpPr>
          <a:xfrm>
            <a:off x="0" y="1295400"/>
            <a:ext cx="9067800" cy="3352800"/>
            <a:chOff x="0" y="1295400"/>
            <a:chExt cx="9067800" cy="3352800"/>
          </a:xfrm>
        </p:grpSpPr>
        <p:sp>
          <p:nvSpPr>
            <p:cNvPr id="15" name="Oval 14"/>
            <p:cNvSpPr/>
            <p:nvPr/>
          </p:nvSpPr>
          <p:spPr>
            <a:xfrm>
              <a:off x="1447800" y="1752600"/>
              <a:ext cx="2971800" cy="2895600"/>
            </a:xfrm>
            <a:prstGeom prst="ellipse">
              <a:avLst/>
            </a:prstGeom>
            <a:solidFill>
              <a:schemeClr val="lt1">
                <a:alpha val="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5105400" y="1295400"/>
              <a:ext cx="2971800" cy="2895600"/>
            </a:xfrm>
            <a:prstGeom prst="ellipse">
              <a:avLst/>
            </a:prstGeom>
            <a:solidFill>
              <a:schemeClr val="lt1">
                <a:alpha val="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9" name="Straight Connector 18"/>
            <p:cNvCxnSpPr>
              <a:stCxn id="6" idx="6"/>
              <a:endCxn id="7" idx="2"/>
            </p:cNvCxnSpPr>
            <p:nvPr/>
          </p:nvCxnSpPr>
          <p:spPr>
            <a:xfrm flipV="1">
              <a:off x="1219200" y="3124200"/>
              <a:ext cx="609600" cy="533400"/>
            </a:xfrm>
            <a:prstGeom prst="line">
              <a:avLst/>
            </a:prstGeom>
          </p:spPr>
          <p:style>
            <a:lnRef idx="2">
              <a:schemeClr val="dk1"/>
            </a:lnRef>
            <a:fillRef idx="0">
              <a:schemeClr val="dk1"/>
            </a:fillRef>
            <a:effectRef idx="1">
              <a:schemeClr val="dk1"/>
            </a:effectRef>
            <a:fontRef idx="minor">
              <a:schemeClr val="tx1"/>
            </a:fontRef>
          </p:style>
        </p:cxnSp>
        <p:sp>
          <p:nvSpPr>
            <p:cNvPr id="26" name="Freeform 25"/>
            <p:cNvSpPr/>
            <p:nvPr/>
          </p:nvSpPr>
          <p:spPr>
            <a:xfrm>
              <a:off x="326571" y="2830286"/>
              <a:ext cx="457200" cy="547864"/>
            </a:xfrm>
            <a:custGeom>
              <a:avLst/>
              <a:gdLst>
                <a:gd name="connsiteX0" fmla="*/ 0 w 457200"/>
                <a:gd name="connsiteY0" fmla="*/ 0 h 547864"/>
                <a:gd name="connsiteX1" fmla="*/ 21772 w 457200"/>
                <a:gd name="connsiteY1" fmla="*/ 326571 h 547864"/>
                <a:gd name="connsiteX2" fmla="*/ 65315 w 457200"/>
                <a:gd name="connsiteY2" fmla="*/ 391885 h 547864"/>
                <a:gd name="connsiteX3" fmla="*/ 195943 w 457200"/>
                <a:gd name="connsiteY3" fmla="*/ 500743 h 547864"/>
                <a:gd name="connsiteX4" fmla="*/ 261258 w 457200"/>
                <a:gd name="connsiteY4" fmla="*/ 522514 h 547864"/>
                <a:gd name="connsiteX5" fmla="*/ 457200 w 457200"/>
                <a:gd name="connsiteY5" fmla="*/ 544285 h 5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547864">
                  <a:moveTo>
                    <a:pt x="0" y="0"/>
                  </a:moveTo>
                  <a:cubicBezTo>
                    <a:pt x="7257" y="108857"/>
                    <a:pt x="3836" y="218957"/>
                    <a:pt x="21772" y="326571"/>
                  </a:cubicBezTo>
                  <a:cubicBezTo>
                    <a:pt x="26074" y="352381"/>
                    <a:pt x="48564" y="371784"/>
                    <a:pt x="65315" y="391885"/>
                  </a:cubicBezTo>
                  <a:cubicBezTo>
                    <a:pt x="99708" y="433156"/>
                    <a:pt x="147012" y="476278"/>
                    <a:pt x="195943" y="500743"/>
                  </a:cubicBezTo>
                  <a:cubicBezTo>
                    <a:pt x="216469" y="511006"/>
                    <a:pt x="238855" y="517536"/>
                    <a:pt x="261258" y="522514"/>
                  </a:cubicBezTo>
                  <a:cubicBezTo>
                    <a:pt x="375336" y="547864"/>
                    <a:pt x="366497" y="544285"/>
                    <a:pt x="457200" y="54428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329543" y="2832557"/>
              <a:ext cx="1023257" cy="328524"/>
            </a:xfrm>
            <a:custGeom>
              <a:avLst/>
              <a:gdLst>
                <a:gd name="connsiteX0" fmla="*/ 0 w 1023257"/>
                <a:gd name="connsiteY0" fmla="*/ 193672 h 328524"/>
                <a:gd name="connsiteX1" fmla="*/ 174171 w 1023257"/>
                <a:gd name="connsiteY1" fmla="*/ 302529 h 328524"/>
                <a:gd name="connsiteX2" fmla="*/ 239486 w 1023257"/>
                <a:gd name="connsiteY2" fmla="*/ 324300 h 328524"/>
                <a:gd name="connsiteX3" fmla="*/ 522514 w 1023257"/>
                <a:gd name="connsiteY3" fmla="*/ 302529 h 328524"/>
                <a:gd name="connsiteX4" fmla="*/ 544286 w 1023257"/>
                <a:gd name="connsiteY4" fmla="*/ 237214 h 328524"/>
                <a:gd name="connsiteX5" fmla="*/ 566057 w 1023257"/>
                <a:gd name="connsiteY5" fmla="*/ 84814 h 328524"/>
                <a:gd name="connsiteX6" fmla="*/ 609600 w 1023257"/>
                <a:gd name="connsiteY6" fmla="*/ 19500 h 328524"/>
                <a:gd name="connsiteX7" fmla="*/ 1023257 w 1023257"/>
                <a:gd name="connsiteY7" fmla="*/ 19500 h 32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257" h="328524">
                  <a:moveTo>
                    <a:pt x="0" y="193672"/>
                  </a:moveTo>
                  <a:cubicBezTo>
                    <a:pt x="69002" y="297175"/>
                    <a:pt x="18720" y="250712"/>
                    <a:pt x="174171" y="302529"/>
                  </a:cubicBezTo>
                  <a:lnTo>
                    <a:pt x="239486" y="324300"/>
                  </a:lnTo>
                  <a:cubicBezTo>
                    <a:pt x="333829" y="317043"/>
                    <a:pt x="431533" y="328524"/>
                    <a:pt x="522514" y="302529"/>
                  </a:cubicBezTo>
                  <a:cubicBezTo>
                    <a:pt x="544580" y="296224"/>
                    <a:pt x="539785" y="259718"/>
                    <a:pt x="544286" y="237214"/>
                  </a:cubicBezTo>
                  <a:cubicBezTo>
                    <a:pt x="554350" y="186895"/>
                    <a:pt x="551312" y="133966"/>
                    <a:pt x="566057" y="84814"/>
                  </a:cubicBezTo>
                  <a:cubicBezTo>
                    <a:pt x="573576" y="59752"/>
                    <a:pt x="583697" y="23200"/>
                    <a:pt x="609600" y="19500"/>
                  </a:cubicBezTo>
                  <a:cubicBezTo>
                    <a:pt x="746100" y="0"/>
                    <a:pt x="885371" y="19500"/>
                    <a:pt x="1023257" y="195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998029" y="2514600"/>
              <a:ext cx="1094181" cy="217714"/>
            </a:xfrm>
            <a:custGeom>
              <a:avLst/>
              <a:gdLst>
                <a:gd name="connsiteX0" fmla="*/ 0 w 1094181"/>
                <a:gd name="connsiteY0" fmla="*/ 217714 h 217714"/>
                <a:gd name="connsiteX1" fmla="*/ 195942 w 1094181"/>
                <a:gd name="connsiteY1" fmla="*/ 108857 h 217714"/>
                <a:gd name="connsiteX2" fmla="*/ 326571 w 1094181"/>
                <a:gd name="connsiteY2" fmla="*/ 21771 h 217714"/>
                <a:gd name="connsiteX3" fmla="*/ 348342 w 1094181"/>
                <a:gd name="connsiteY3" fmla="*/ 152400 h 217714"/>
                <a:gd name="connsiteX4" fmla="*/ 522514 w 1094181"/>
                <a:gd name="connsiteY4" fmla="*/ 130629 h 217714"/>
                <a:gd name="connsiteX5" fmla="*/ 587828 w 1094181"/>
                <a:gd name="connsiteY5" fmla="*/ 108857 h 217714"/>
                <a:gd name="connsiteX6" fmla="*/ 718457 w 1094181"/>
                <a:gd name="connsiteY6" fmla="*/ 43543 h 217714"/>
                <a:gd name="connsiteX7" fmla="*/ 1088571 w 1094181"/>
                <a:gd name="connsiteY7" fmla="*/ 0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81" h="217714">
                  <a:moveTo>
                    <a:pt x="0" y="217714"/>
                  </a:moveTo>
                  <a:cubicBezTo>
                    <a:pt x="96976" y="169226"/>
                    <a:pt x="95708" y="172642"/>
                    <a:pt x="195942" y="108857"/>
                  </a:cubicBezTo>
                  <a:cubicBezTo>
                    <a:pt x="240093" y="80761"/>
                    <a:pt x="326571" y="21771"/>
                    <a:pt x="326571" y="21771"/>
                  </a:cubicBezTo>
                  <a:cubicBezTo>
                    <a:pt x="333828" y="65314"/>
                    <a:pt x="309754" y="130962"/>
                    <a:pt x="348342" y="152400"/>
                  </a:cubicBezTo>
                  <a:cubicBezTo>
                    <a:pt x="399488" y="180815"/>
                    <a:pt x="464949" y="141095"/>
                    <a:pt x="522514" y="130629"/>
                  </a:cubicBezTo>
                  <a:cubicBezTo>
                    <a:pt x="545093" y="126524"/>
                    <a:pt x="567302" y="119120"/>
                    <a:pt x="587828" y="108857"/>
                  </a:cubicBezTo>
                  <a:cubicBezTo>
                    <a:pt x="648499" y="78521"/>
                    <a:pt x="649138" y="50840"/>
                    <a:pt x="718457" y="43543"/>
                  </a:cubicBezTo>
                  <a:cubicBezTo>
                    <a:pt x="1094181" y="3993"/>
                    <a:pt x="983023" y="105548"/>
                    <a:pt x="108857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522029" y="2166257"/>
              <a:ext cx="783771" cy="326572"/>
            </a:xfrm>
            <a:custGeom>
              <a:avLst/>
              <a:gdLst>
                <a:gd name="connsiteX0" fmla="*/ 0 w 783771"/>
                <a:gd name="connsiteY0" fmla="*/ 326572 h 326572"/>
                <a:gd name="connsiteX1" fmla="*/ 21771 w 783771"/>
                <a:gd name="connsiteY1" fmla="*/ 261257 h 326572"/>
                <a:gd name="connsiteX2" fmla="*/ 152400 w 783771"/>
                <a:gd name="connsiteY2" fmla="*/ 174172 h 326572"/>
                <a:gd name="connsiteX3" fmla="*/ 195942 w 783771"/>
                <a:gd name="connsiteY3" fmla="*/ 108857 h 326572"/>
                <a:gd name="connsiteX4" fmla="*/ 326571 w 783771"/>
                <a:gd name="connsiteY4" fmla="*/ 21772 h 326572"/>
                <a:gd name="connsiteX5" fmla="*/ 391885 w 783771"/>
                <a:gd name="connsiteY5" fmla="*/ 65314 h 326572"/>
                <a:gd name="connsiteX6" fmla="*/ 478971 w 783771"/>
                <a:gd name="connsiteY6" fmla="*/ 174172 h 326572"/>
                <a:gd name="connsiteX7" fmla="*/ 566057 w 783771"/>
                <a:gd name="connsiteY7" fmla="*/ 152400 h 326572"/>
                <a:gd name="connsiteX8" fmla="*/ 696685 w 783771"/>
                <a:gd name="connsiteY8" fmla="*/ 65314 h 326572"/>
                <a:gd name="connsiteX9" fmla="*/ 783771 w 783771"/>
                <a:gd name="connsiteY9" fmla="*/ 0 h 3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 h="326572">
                  <a:moveTo>
                    <a:pt x="0" y="326572"/>
                  </a:moveTo>
                  <a:cubicBezTo>
                    <a:pt x="7257" y="304800"/>
                    <a:pt x="5543" y="277485"/>
                    <a:pt x="21771" y="261257"/>
                  </a:cubicBezTo>
                  <a:cubicBezTo>
                    <a:pt x="58775" y="224253"/>
                    <a:pt x="152400" y="174172"/>
                    <a:pt x="152400" y="174172"/>
                  </a:cubicBezTo>
                  <a:cubicBezTo>
                    <a:pt x="166914" y="152400"/>
                    <a:pt x="176250" y="126087"/>
                    <a:pt x="195942" y="108857"/>
                  </a:cubicBezTo>
                  <a:cubicBezTo>
                    <a:pt x="235326" y="74396"/>
                    <a:pt x="326571" y="21772"/>
                    <a:pt x="326571" y="21772"/>
                  </a:cubicBezTo>
                  <a:cubicBezTo>
                    <a:pt x="348342" y="36286"/>
                    <a:pt x="375539" y="44882"/>
                    <a:pt x="391885" y="65314"/>
                  </a:cubicBezTo>
                  <a:cubicBezTo>
                    <a:pt x="512071" y="215545"/>
                    <a:pt x="291789" y="49383"/>
                    <a:pt x="478971" y="174172"/>
                  </a:cubicBezTo>
                  <a:cubicBezTo>
                    <a:pt x="508000" y="166915"/>
                    <a:pt x="539294" y="165782"/>
                    <a:pt x="566057" y="152400"/>
                  </a:cubicBezTo>
                  <a:cubicBezTo>
                    <a:pt x="612864" y="128996"/>
                    <a:pt x="653142" y="94342"/>
                    <a:pt x="696685" y="65314"/>
                  </a:cubicBezTo>
                  <a:cubicBezTo>
                    <a:pt x="770543" y="16075"/>
                    <a:pt x="743497" y="40276"/>
                    <a:pt x="78377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p:nvPr/>
          </p:nvSpPr>
          <p:spPr>
            <a:xfrm>
              <a:off x="0" y="2133600"/>
              <a:ext cx="7620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i="1" dirty="0" smtClean="0">
                  <a:solidFill>
                    <a:schemeClr val="tx1"/>
                  </a:solidFill>
                </a:rPr>
                <a:t>src</a:t>
              </a:r>
              <a:endParaRPr lang="en-US" i="1" dirty="0">
                <a:solidFill>
                  <a:schemeClr val="tx1"/>
                </a:solidFill>
              </a:endParaRPr>
            </a:p>
          </p:txBody>
        </p:sp>
        <p:sp>
          <p:nvSpPr>
            <p:cNvPr id="5" name="Oval 4"/>
            <p:cNvSpPr/>
            <p:nvPr/>
          </p:nvSpPr>
          <p:spPr>
            <a:xfrm>
              <a:off x="8229600" y="1676400"/>
              <a:ext cx="8382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i="1" dirty="0" smtClean="0">
                  <a:solidFill>
                    <a:schemeClr val="tx1"/>
                  </a:solidFill>
                </a:rPr>
                <a:t>dst</a:t>
              </a:r>
              <a:endParaRPr lang="en-US" i="1" dirty="0">
                <a:solidFill>
                  <a:schemeClr val="tx1"/>
                </a:solidFill>
              </a:endParaRPr>
            </a:p>
          </p:txBody>
        </p:sp>
        <p:sp>
          <p:nvSpPr>
            <p:cNvPr id="6" name="Oval 5"/>
            <p:cNvSpPr/>
            <p:nvPr/>
          </p:nvSpPr>
          <p:spPr>
            <a:xfrm>
              <a:off x="457200" y="32766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m</a:t>
              </a:r>
              <a:r>
                <a:rPr lang="en-US" sz="2400" baseline="-25000" dirty="0" smtClean="0">
                  <a:solidFill>
                    <a:schemeClr val="tx1"/>
                  </a:solidFill>
                </a:rPr>
                <a:t>1</a:t>
              </a:r>
              <a:endParaRPr lang="en-US" baseline="-25000" dirty="0">
                <a:solidFill>
                  <a:schemeClr val="tx1"/>
                </a:solidFill>
              </a:endParaRPr>
            </a:p>
          </p:txBody>
        </p:sp>
        <p:sp>
          <p:nvSpPr>
            <p:cNvPr id="7" name="Oval 6"/>
            <p:cNvSpPr/>
            <p:nvPr/>
          </p:nvSpPr>
          <p:spPr>
            <a:xfrm>
              <a:off x="1828800" y="2743200"/>
              <a:ext cx="762000" cy="7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i="1" dirty="0" smtClean="0">
                  <a:solidFill>
                    <a:schemeClr val="tx1"/>
                  </a:solidFill>
                </a:rPr>
                <a:t>m</a:t>
              </a:r>
              <a:r>
                <a:rPr lang="en-US" sz="2400" baseline="-25000" dirty="0" smtClean="0">
                  <a:solidFill>
                    <a:schemeClr val="tx1"/>
                  </a:solidFill>
                </a:rPr>
                <a:t>2</a:t>
              </a:r>
              <a:endParaRPr lang="en-US" baseline="-25000" dirty="0">
                <a:solidFill>
                  <a:schemeClr val="tx1"/>
                </a:solidFill>
              </a:endParaRPr>
            </a:p>
          </p:txBody>
        </p:sp>
        <p:sp>
          <p:nvSpPr>
            <p:cNvPr id="8" name="Oval 7"/>
            <p:cNvSpPr/>
            <p:nvPr/>
          </p:nvSpPr>
          <p:spPr>
            <a:xfrm>
              <a:off x="5334000" y="22098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n</a:t>
              </a:r>
              <a:r>
                <a:rPr lang="en-US" sz="2400" baseline="-25000" dirty="0" smtClean="0">
                  <a:solidFill>
                    <a:schemeClr val="tx1"/>
                  </a:solidFill>
                </a:rPr>
                <a:t>2</a:t>
              </a:r>
              <a:endParaRPr lang="en-US" baseline="-25000" dirty="0">
                <a:solidFill>
                  <a:schemeClr val="tx1"/>
                </a:solidFill>
              </a:endParaRPr>
            </a:p>
          </p:txBody>
        </p:sp>
        <p:sp>
          <p:nvSpPr>
            <p:cNvPr id="9" name="Oval 8"/>
            <p:cNvSpPr/>
            <p:nvPr/>
          </p:nvSpPr>
          <p:spPr>
            <a:xfrm>
              <a:off x="3276600" y="25908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n</a:t>
              </a:r>
              <a:r>
                <a:rPr lang="en-US" sz="2400" baseline="-25000" dirty="0" smtClean="0">
                  <a:solidFill>
                    <a:schemeClr val="tx1"/>
                  </a:solidFill>
                </a:rPr>
                <a:t>1</a:t>
              </a:r>
              <a:endParaRPr lang="en-US" baseline="-25000" dirty="0">
                <a:solidFill>
                  <a:schemeClr val="tx1"/>
                </a:solidFill>
              </a:endParaRPr>
            </a:p>
          </p:txBody>
        </p:sp>
        <p:sp>
          <p:nvSpPr>
            <p:cNvPr id="14" name="Oval 13"/>
            <p:cNvSpPr/>
            <p:nvPr/>
          </p:nvSpPr>
          <p:spPr>
            <a:xfrm>
              <a:off x="7010400" y="21336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r</a:t>
              </a:r>
              <a:r>
                <a:rPr lang="en-US" sz="2400" baseline="-25000" dirty="0" smtClean="0">
                  <a:solidFill>
                    <a:schemeClr val="tx1"/>
                  </a:solidFill>
                </a:rPr>
                <a:t>1</a:t>
              </a:r>
              <a:endParaRPr lang="en-US" baseline="-25000" dirty="0">
                <a:solidFill>
                  <a:schemeClr val="tx1"/>
                </a:solidFill>
              </a:endParaRPr>
            </a:p>
          </p:txBody>
        </p:sp>
        <p:sp>
          <p:nvSpPr>
            <p:cNvPr id="44" name="TextBox 43"/>
            <p:cNvSpPr txBox="1"/>
            <p:nvPr/>
          </p:nvSpPr>
          <p:spPr>
            <a:xfrm>
              <a:off x="2209800" y="1905000"/>
              <a:ext cx="1447800" cy="523220"/>
            </a:xfrm>
            <a:prstGeom prst="rect">
              <a:avLst/>
            </a:prstGeom>
            <a:noFill/>
          </p:spPr>
          <p:txBody>
            <a:bodyPr wrap="square" rtlCol="0">
              <a:spAutoFit/>
            </a:bodyPr>
            <a:lstStyle/>
            <a:p>
              <a:r>
                <a:rPr lang="en-US" sz="2800" i="1" dirty="0" smtClean="0"/>
                <a:t>DCell</a:t>
              </a:r>
              <a:r>
                <a:rPr lang="en-US" sz="2800" i="1" baseline="-25000" dirty="0" smtClean="0"/>
                <a:t>b</a:t>
              </a:r>
              <a:endParaRPr lang="en-US" i="1" baseline="-25000" dirty="0" smtClean="0"/>
            </a:p>
          </p:txBody>
        </p:sp>
        <p:sp>
          <p:nvSpPr>
            <p:cNvPr id="45" name="TextBox 44"/>
            <p:cNvSpPr txBox="1"/>
            <p:nvPr/>
          </p:nvSpPr>
          <p:spPr>
            <a:xfrm>
              <a:off x="2514600" y="2286000"/>
              <a:ext cx="533400" cy="523220"/>
            </a:xfrm>
            <a:prstGeom prst="rect">
              <a:avLst/>
            </a:prstGeom>
            <a:noFill/>
          </p:spPr>
          <p:txBody>
            <a:bodyPr wrap="square" rtlCol="0">
              <a:spAutoFit/>
            </a:bodyPr>
            <a:lstStyle/>
            <a:p>
              <a:r>
                <a:rPr lang="en-US" sz="2800" i="1" dirty="0" smtClean="0"/>
                <a:t>i</a:t>
              </a:r>
              <a:r>
                <a:rPr lang="en-US" sz="2800" baseline="-25000" dirty="0" smtClean="0"/>
                <a:t>1</a:t>
              </a:r>
              <a:endParaRPr lang="en-US" sz="2800" baseline="-25000" dirty="0"/>
            </a:p>
          </p:txBody>
        </p:sp>
        <p:sp>
          <p:nvSpPr>
            <p:cNvPr id="46" name="TextBox 45"/>
            <p:cNvSpPr txBox="1"/>
            <p:nvPr/>
          </p:nvSpPr>
          <p:spPr>
            <a:xfrm>
              <a:off x="6324600" y="1752600"/>
              <a:ext cx="533400" cy="523220"/>
            </a:xfrm>
            <a:prstGeom prst="rect">
              <a:avLst/>
            </a:prstGeom>
            <a:noFill/>
          </p:spPr>
          <p:txBody>
            <a:bodyPr wrap="square" rtlCol="0">
              <a:spAutoFit/>
            </a:bodyPr>
            <a:lstStyle/>
            <a:p>
              <a:r>
                <a:rPr lang="en-US" sz="2800" i="1" dirty="0" smtClean="0"/>
                <a:t>i</a:t>
              </a:r>
              <a:r>
                <a:rPr lang="en-US" sz="2800" baseline="-25000" dirty="0" smtClean="0"/>
                <a:t>2</a:t>
              </a:r>
              <a:endParaRPr lang="en-US" sz="2800" baseline="-25000" dirty="0"/>
            </a:p>
          </p:txBody>
        </p:sp>
        <p:sp>
          <p:nvSpPr>
            <p:cNvPr id="48" name="TextBox 47"/>
            <p:cNvSpPr txBox="1"/>
            <p:nvPr/>
          </p:nvSpPr>
          <p:spPr>
            <a:xfrm>
              <a:off x="6019800" y="1295400"/>
              <a:ext cx="1447800" cy="523220"/>
            </a:xfrm>
            <a:prstGeom prst="rect">
              <a:avLst/>
            </a:prstGeom>
            <a:noFill/>
          </p:spPr>
          <p:txBody>
            <a:bodyPr wrap="square" rtlCol="0">
              <a:spAutoFit/>
            </a:bodyPr>
            <a:lstStyle/>
            <a:p>
              <a:r>
                <a:rPr lang="en-US" sz="2800" i="1" dirty="0" smtClean="0"/>
                <a:t>DCell</a:t>
              </a:r>
              <a:r>
                <a:rPr lang="en-US" sz="2800" i="1" baseline="-25000" dirty="0" smtClean="0"/>
                <a:t>b</a:t>
              </a:r>
              <a:endParaRPr lang="en-US" i="1" baseline="-25000" dirty="0" smtClean="0"/>
            </a:p>
          </p:txBody>
        </p:sp>
      </p:grpSp>
      <p:sp>
        <p:nvSpPr>
          <p:cNvPr id="56" name="Multiply 55"/>
          <p:cNvSpPr/>
          <p:nvPr/>
        </p:nvSpPr>
        <p:spPr>
          <a:xfrm>
            <a:off x="5715000" y="2971800"/>
            <a:ext cx="533400" cy="6858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7" name="TextBox 56"/>
          <p:cNvSpPr txBox="1"/>
          <p:nvPr/>
        </p:nvSpPr>
        <p:spPr>
          <a:xfrm>
            <a:off x="4419600" y="2209800"/>
            <a:ext cx="381000" cy="369332"/>
          </a:xfrm>
          <a:prstGeom prst="rect">
            <a:avLst/>
          </a:prstGeom>
          <a:noFill/>
        </p:spPr>
        <p:txBody>
          <a:bodyPr wrap="square" rtlCol="0">
            <a:spAutoFit/>
          </a:bodyPr>
          <a:lstStyle/>
          <a:p>
            <a:r>
              <a:rPr lang="en-US" i="1" dirty="0" smtClean="0"/>
              <a:t>L</a:t>
            </a:r>
            <a:endParaRPr lang="en-US" i="1" dirty="0"/>
          </a:p>
        </p:txBody>
      </p:sp>
      <p:sp>
        <p:nvSpPr>
          <p:cNvPr id="58" name="TextBox 57"/>
          <p:cNvSpPr txBox="1"/>
          <p:nvPr/>
        </p:nvSpPr>
        <p:spPr>
          <a:xfrm>
            <a:off x="3429000" y="4648200"/>
            <a:ext cx="381000" cy="369332"/>
          </a:xfrm>
          <a:prstGeom prst="rect">
            <a:avLst/>
          </a:prstGeom>
          <a:noFill/>
        </p:spPr>
        <p:txBody>
          <a:bodyPr wrap="square" rtlCol="0">
            <a:spAutoFit/>
          </a:bodyPr>
          <a:lstStyle/>
          <a:p>
            <a:r>
              <a:rPr lang="en-US" i="1" dirty="0" smtClean="0"/>
              <a:t>L</a:t>
            </a:r>
            <a:endParaRPr lang="en-US" i="1" dirty="0"/>
          </a:p>
        </p:txBody>
      </p:sp>
      <p:sp>
        <p:nvSpPr>
          <p:cNvPr id="61" name="Oval 60"/>
          <p:cNvSpPr/>
          <p:nvPr/>
        </p:nvSpPr>
        <p:spPr>
          <a:xfrm>
            <a:off x="7010400" y="3733800"/>
            <a:ext cx="4267200" cy="4114800"/>
          </a:xfrm>
          <a:prstGeom prst="ellipse">
            <a:avLst/>
          </a:prstGeom>
          <a:solidFill>
            <a:schemeClr val="lt1">
              <a:alpha val="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7" name="Straight Connector 66"/>
          <p:cNvCxnSpPr>
            <a:stCxn id="65" idx="6"/>
            <a:endCxn id="64" idx="2"/>
          </p:cNvCxnSpPr>
          <p:nvPr/>
        </p:nvCxnSpPr>
        <p:spPr>
          <a:xfrm flipV="1">
            <a:off x="6324600" y="5638800"/>
            <a:ext cx="914400" cy="228600"/>
          </a:xfrm>
          <a:prstGeom prst="line">
            <a:avLst/>
          </a:prstGeom>
        </p:spPr>
        <p:style>
          <a:lnRef idx="2">
            <a:schemeClr val="dk1"/>
          </a:lnRef>
          <a:fillRef idx="0">
            <a:schemeClr val="dk1"/>
          </a:fillRef>
          <a:effectRef idx="1">
            <a:schemeClr val="dk1"/>
          </a:effectRef>
          <a:fontRef idx="minor">
            <a:schemeClr val="tx1"/>
          </a:fontRef>
        </p:style>
      </p:cxnSp>
      <p:sp>
        <p:nvSpPr>
          <p:cNvPr id="68" name="TextBox 67"/>
          <p:cNvSpPr txBox="1"/>
          <p:nvPr/>
        </p:nvSpPr>
        <p:spPr>
          <a:xfrm>
            <a:off x="7543800" y="4648200"/>
            <a:ext cx="1600200" cy="523220"/>
          </a:xfrm>
          <a:prstGeom prst="rect">
            <a:avLst/>
          </a:prstGeom>
          <a:noFill/>
        </p:spPr>
        <p:txBody>
          <a:bodyPr wrap="square" rtlCol="0">
            <a:spAutoFit/>
          </a:bodyPr>
          <a:lstStyle/>
          <a:p>
            <a:r>
              <a:rPr lang="en-US" sz="2800" b="1" i="1" dirty="0" smtClean="0">
                <a:solidFill>
                  <a:srgbClr val="0070C0"/>
                </a:solidFill>
              </a:rPr>
              <a:t>Proxy</a:t>
            </a:r>
            <a:endParaRPr lang="en-US" b="1" i="1" dirty="0">
              <a:solidFill>
                <a:srgbClr val="0070C0"/>
              </a:solidFill>
            </a:endParaRPr>
          </a:p>
        </p:txBody>
      </p:sp>
      <p:sp>
        <p:nvSpPr>
          <p:cNvPr id="69" name="TextBox 68"/>
          <p:cNvSpPr txBox="1"/>
          <p:nvPr/>
        </p:nvSpPr>
        <p:spPr>
          <a:xfrm>
            <a:off x="6400800" y="5257800"/>
            <a:ext cx="838200" cy="369332"/>
          </a:xfrm>
          <a:prstGeom prst="rect">
            <a:avLst/>
          </a:prstGeom>
          <a:noFill/>
        </p:spPr>
        <p:txBody>
          <a:bodyPr wrap="square" rtlCol="0">
            <a:spAutoFit/>
          </a:bodyPr>
          <a:lstStyle/>
          <a:p>
            <a:r>
              <a:rPr lang="en-US" i="1" dirty="0" smtClean="0"/>
              <a:t>L+1</a:t>
            </a:r>
            <a:endParaRPr lang="en-US" i="1" dirty="0"/>
          </a:p>
        </p:txBody>
      </p:sp>
      <p:sp>
        <p:nvSpPr>
          <p:cNvPr id="70" name="Freeform 69"/>
          <p:cNvSpPr/>
          <p:nvPr/>
        </p:nvSpPr>
        <p:spPr>
          <a:xfrm>
            <a:off x="4457700" y="5557838"/>
            <a:ext cx="1214438" cy="379087"/>
          </a:xfrm>
          <a:custGeom>
            <a:avLst/>
            <a:gdLst>
              <a:gd name="connsiteX0" fmla="*/ 0 w 1214438"/>
              <a:gd name="connsiteY0" fmla="*/ 0 h 379087"/>
              <a:gd name="connsiteX1" fmla="*/ 114300 w 1214438"/>
              <a:gd name="connsiteY1" fmla="*/ 57150 h 379087"/>
              <a:gd name="connsiteX2" fmla="*/ 142875 w 1214438"/>
              <a:gd name="connsiteY2" fmla="*/ 100012 h 379087"/>
              <a:gd name="connsiteX3" fmla="*/ 228600 w 1214438"/>
              <a:gd name="connsiteY3" fmla="*/ 171450 h 379087"/>
              <a:gd name="connsiteX4" fmla="*/ 285750 w 1214438"/>
              <a:gd name="connsiteY4" fmla="*/ 214312 h 379087"/>
              <a:gd name="connsiteX5" fmla="*/ 414338 w 1214438"/>
              <a:gd name="connsiteY5" fmla="*/ 242887 h 379087"/>
              <a:gd name="connsiteX6" fmla="*/ 471488 w 1214438"/>
              <a:gd name="connsiteY6" fmla="*/ 271462 h 379087"/>
              <a:gd name="connsiteX7" fmla="*/ 557213 w 1214438"/>
              <a:gd name="connsiteY7" fmla="*/ 300037 h 379087"/>
              <a:gd name="connsiteX8" fmla="*/ 1214438 w 1214438"/>
              <a:gd name="connsiteY8" fmla="*/ 314325 h 37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438" h="379087">
                <a:moveTo>
                  <a:pt x="0" y="0"/>
                </a:moveTo>
                <a:cubicBezTo>
                  <a:pt x="46752" y="15583"/>
                  <a:pt x="71355" y="20340"/>
                  <a:pt x="114300" y="57150"/>
                </a:cubicBezTo>
                <a:cubicBezTo>
                  <a:pt x="127337" y="68325"/>
                  <a:pt x="131882" y="86821"/>
                  <a:pt x="142875" y="100012"/>
                </a:cubicBezTo>
                <a:cubicBezTo>
                  <a:pt x="182115" y="147099"/>
                  <a:pt x="182324" y="138395"/>
                  <a:pt x="228600" y="171450"/>
                </a:cubicBezTo>
                <a:cubicBezTo>
                  <a:pt x="247977" y="185291"/>
                  <a:pt x="264452" y="203663"/>
                  <a:pt x="285750" y="214312"/>
                </a:cubicBezTo>
                <a:cubicBezTo>
                  <a:pt x="299206" y="221040"/>
                  <a:pt x="406817" y="241383"/>
                  <a:pt x="414338" y="242887"/>
                </a:cubicBezTo>
                <a:cubicBezTo>
                  <a:pt x="433388" y="252412"/>
                  <a:pt x="451713" y="263552"/>
                  <a:pt x="471488" y="271462"/>
                </a:cubicBezTo>
                <a:cubicBezTo>
                  <a:pt x="499454" y="282649"/>
                  <a:pt x="528638" y="290512"/>
                  <a:pt x="557213" y="300037"/>
                </a:cubicBezTo>
                <a:cubicBezTo>
                  <a:pt x="794360" y="379087"/>
                  <a:pt x="584914" y="314325"/>
                  <a:pt x="1214438" y="3143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700963" y="2428875"/>
            <a:ext cx="1057275" cy="3128963"/>
          </a:xfrm>
          <a:custGeom>
            <a:avLst/>
            <a:gdLst>
              <a:gd name="connsiteX0" fmla="*/ 0 w 1057275"/>
              <a:gd name="connsiteY0" fmla="*/ 3128963 h 3128963"/>
              <a:gd name="connsiteX1" fmla="*/ 57150 w 1057275"/>
              <a:gd name="connsiteY1" fmla="*/ 3086100 h 3128963"/>
              <a:gd name="connsiteX2" fmla="*/ 357187 w 1057275"/>
              <a:gd name="connsiteY2" fmla="*/ 3000375 h 3128963"/>
              <a:gd name="connsiteX3" fmla="*/ 400050 w 1057275"/>
              <a:gd name="connsiteY3" fmla="*/ 2986088 h 3128963"/>
              <a:gd name="connsiteX4" fmla="*/ 457200 w 1057275"/>
              <a:gd name="connsiteY4" fmla="*/ 2857500 h 3128963"/>
              <a:gd name="connsiteX5" fmla="*/ 485775 w 1057275"/>
              <a:gd name="connsiteY5" fmla="*/ 1957388 h 3128963"/>
              <a:gd name="connsiteX6" fmla="*/ 528637 w 1057275"/>
              <a:gd name="connsiteY6" fmla="*/ 1928813 h 3128963"/>
              <a:gd name="connsiteX7" fmla="*/ 571500 w 1057275"/>
              <a:gd name="connsiteY7" fmla="*/ 1885950 h 3128963"/>
              <a:gd name="connsiteX8" fmla="*/ 614362 w 1057275"/>
              <a:gd name="connsiteY8" fmla="*/ 1871663 h 3128963"/>
              <a:gd name="connsiteX9" fmla="*/ 685800 w 1057275"/>
              <a:gd name="connsiteY9" fmla="*/ 1828800 h 3128963"/>
              <a:gd name="connsiteX10" fmla="*/ 771525 w 1057275"/>
              <a:gd name="connsiteY10" fmla="*/ 1771650 h 3128963"/>
              <a:gd name="connsiteX11" fmla="*/ 814387 w 1057275"/>
              <a:gd name="connsiteY11" fmla="*/ 1743075 h 3128963"/>
              <a:gd name="connsiteX12" fmla="*/ 842962 w 1057275"/>
              <a:gd name="connsiteY12" fmla="*/ 1700213 h 3128963"/>
              <a:gd name="connsiteX13" fmla="*/ 857250 w 1057275"/>
              <a:gd name="connsiteY13" fmla="*/ 1657350 h 3128963"/>
              <a:gd name="connsiteX14" fmla="*/ 871537 w 1057275"/>
              <a:gd name="connsiteY14" fmla="*/ 1028700 h 3128963"/>
              <a:gd name="connsiteX15" fmla="*/ 885825 w 1057275"/>
              <a:gd name="connsiteY15" fmla="*/ 985838 h 3128963"/>
              <a:gd name="connsiteX16" fmla="*/ 900112 w 1057275"/>
              <a:gd name="connsiteY16" fmla="*/ 928688 h 3128963"/>
              <a:gd name="connsiteX17" fmla="*/ 928687 w 1057275"/>
              <a:gd name="connsiteY17" fmla="*/ 871538 h 3128963"/>
              <a:gd name="connsiteX18" fmla="*/ 957262 w 1057275"/>
              <a:gd name="connsiteY18" fmla="*/ 757238 h 3128963"/>
              <a:gd name="connsiteX19" fmla="*/ 1000125 w 1057275"/>
              <a:gd name="connsiteY19" fmla="*/ 600075 h 3128963"/>
              <a:gd name="connsiteX20" fmla="*/ 1028700 w 1057275"/>
              <a:gd name="connsiteY20" fmla="*/ 542925 h 3128963"/>
              <a:gd name="connsiteX21" fmla="*/ 1057275 w 1057275"/>
              <a:gd name="connsiteY21" fmla="*/ 457200 h 3128963"/>
              <a:gd name="connsiteX22" fmla="*/ 1042987 w 1057275"/>
              <a:gd name="connsiteY22" fmla="*/ 342900 h 3128963"/>
              <a:gd name="connsiteX23" fmla="*/ 1014412 w 1057275"/>
              <a:gd name="connsiteY23" fmla="*/ 300038 h 3128963"/>
              <a:gd name="connsiteX24" fmla="*/ 1000125 w 1057275"/>
              <a:gd name="connsiteY24" fmla="*/ 0 h 31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7275" h="3128963">
                <a:moveTo>
                  <a:pt x="0" y="3128963"/>
                </a:moveTo>
                <a:cubicBezTo>
                  <a:pt x="19050" y="3114675"/>
                  <a:pt x="34745" y="3094166"/>
                  <a:pt x="57150" y="3086100"/>
                </a:cubicBezTo>
                <a:cubicBezTo>
                  <a:pt x="155016" y="3050868"/>
                  <a:pt x="257333" y="3029499"/>
                  <a:pt x="357187" y="3000375"/>
                </a:cubicBezTo>
                <a:cubicBezTo>
                  <a:pt x="371645" y="2996158"/>
                  <a:pt x="385762" y="2990850"/>
                  <a:pt x="400050" y="2986088"/>
                </a:cubicBezTo>
                <a:cubicBezTo>
                  <a:pt x="434055" y="2884073"/>
                  <a:pt x="411917" y="2925425"/>
                  <a:pt x="457200" y="2857500"/>
                </a:cubicBezTo>
                <a:cubicBezTo>
                  <a:pt x="564587" y="2535331"/>
                  <a:pt x="419479" y="2984969"/>
                  <a:pt x="485775" y="1957388"/>
                </a:cubicBezTo>
                <a:cubicBezTo>
                  <a:pt x="486881" y="1940252"/>
                  <a:pt x="515446" y="1939806"/>
                  <a:pt x="528637" y="1928813"/>
                </a:cubicBezTo>
                <a:cubicBezTo>
                  <a:pt x="544159" y="1915878"/>
                  <a:pt x="554688" y="1897158"/>
                  <a:pt x="571500" y="1885950"/>
                </a:cubicBezTo>
                <a:cubicBezTo>
                  <a:pt x="584031" y="1877596"/>
                  <a:pt x="600892" y="1878398"/>
                  <a:pt x="614362" y="1871663"/>
                </a:cubicBezTo>
                <a:cubicBezTo>
                  <a:pt x="639200" y="1859244"/>
                  <a:pt x="662371" y="1843709"/>
                  <a:pt x="685800" y="1828800"/>
                </a:cubicBezTo>
                <a:cubicBezTo>
                  <a:pt x="714774" y="1810362"/>
                  <a:pt x="742950" y="1790700"/>
                  <a:pt x="771525" y="1771650"/>
                </a:cubicBezTo>
                <a:lnTo>
                  <a:pt x="814387" y="1743075"/>
                </a:lnTo>
                <a:cubicBezTo>
                  <a:pt x="823912" y="1728788"/>
                  <a:pt x="835283" y="1715571"/>
                  <a:pt x="842962" y="1700213"/>
                </a:cubicBezTo>
                <a:cubicBezTo>
                  <a:pt x="849697" y="1686742"/>
                  <a:pt x="856610" y="1672397"/>
                  <a:pt x="857250" y="1657350"/>
                </a:cubicBezTo>
                <a:cubicBezTo>
                  <a:pt x="866161" y="1447935"/>
                  <a:pt x="862626" y="1238115"/>
                  <a:pt x="871537" y="1028700"/>
                </a:cubicBezTo>
                <a:cubicBezTo>
                  <a:pt x="872177" y="1013653"/>
                  <a:pt x="881688" y="1000319"/>
                  <a:pt x="885825" y="985838"/>
                </a:cubicBezTo>
                <a:cubicBezTo>
                  <a:pt x="891220" y="966957"/>
                  <a:pt x="893217" y="947074"/>
                  <a:pt x="900112" y="928688"/>
                </a:cubicBezTo>
                <a:cubicBezTo>
                  <a:pt x="907590" y="908746"/>
                  <a:pt x="921952" y="891744"/>
                  <a:pt x="928687" y="871538"/>
                </a:cubicBezTo>
                <a:cubicBezTo>
                  <a:pt x="941106" y="834281"/>
                  <a:pt x="949560" y="795748"/>
                  <a:pt x="957262" y="757238"/>
                </a:cubicBezTo>
                <a:cubicBezTo>
                  <a:pt x="967714" y="704981"/>
                  <a:pt x="975956" y="648413"/>
                  <a:pt x="1000125" y="600075"/>
                </a:cubicBezTo>
                <a:cubicBezTo>
                  <a:pt x="1009650" y="581025"/>
                  <a:pt x="1020790" y="562700"/>
                  <a:pt x="1028700" y="542925"/>
                </a:cubicBezTo>
                <a:cubicBezTo>
                  <a:pt x="1039887" y="514959"/>
                  <a:pt x="1057275" y="457200"/>
                  <a:pt x="1057275" y="457200"/>
                </a:cubicBezTo>
                <a:cubicBezTo>
                  <a:pt x="1052512" y="419100"/>
                  <a:pt x="1053090" y="379944"/>
                  <a:pt x="1042987" y="342900"/>
                </a:cubicBezTo>
                <a:cubicBezTo>
                  <a:pt x="1038469" y="326334"/>
                  <a:pt x="1018010" y="316828"/>
                  <a:pt x="1014412" y="300038"/>
                </a:cubicBezTo>
                <a:cubicBezTo>
                  <a:pt x="995813" y="213244"/>
                  <a:pt x="1000125" y="88830"/>
                  <a:pt x="100012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7239000" y="5257800"/>
            <a:ext cx="762000" cy="762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i="1" dirty="0" smtClean="0">
                <a:solidFill>
                  <a:schemeClr val="tx1"/>
                </a:solidFill>
              </a:rPr>
              <a:t>s</a:t>
            </a:r>
            <a:r>
              <a:rPr lang="en-US" sz="2800" i="1" baseline="-25000" dirty="0" smtClean="0">
                <a:solidFill>
                  <a:schemeClr val="tx1"/>
                </a:solidFill>
              </a:rPr>
              <a:t>2</a:t>
            </a:r>
            <a:endParaRPr lang="en-US" i="1" baseline="-25000" dirty="0">
              <a:solidFill>
                <a:schemeClr val="tx1"/>
              </a:solidFill>
            </a:endParaRPr>
          </a:p>
        </p:txBody>
      </p:sp>
      <p:sp>
        <p:nvSpPr>
          <p:cNvPr id="65" name="Oval 64"/>
          <p:cNvSpPr/>
          <p:nvPr/>
        </p:nvSpPr>
        <p:spPr>
          <a:xfrm>
            <a:off x="5562600" y="54864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i="1" dirty="0" smtClean="0">
                <a:solidFill>
                  <a:schemeClr val="tx1"/>
                </a:solidFill>
              </a:rPr>
              <a:t>s</a:t>
            </a:r>
            <a:r>
              <a:rPr lang="en-US" sz="2800" i="1" baseline="-25000" dirty="0" smtClean="0">
                <a:solidFill>
                  <a:schemeClr val="tx1"/>
                </a:solidFill>
              </a:rPr>
              <a:t>1</a:t>
            </a:r>
            <a:endParaRPr lang="en-US" i="1" baseline="-25000" dirty="0">
              <a:solidFill>
                <a:schemeClr val="tx1"/>
              </a:solidFill>
            </a:endParaRPr>
          </a:p>
        </p:txBody>
      </p:sp>
      <p:sp>
        <p:nvSpPr>
          <p:cNvPr id="53" name="TextBox 52"/>
          <p:cNvSpPr txBox="1"/>
          <p:nvPr/>
        </p:nvSpPr>
        <p:spPr>
          <a:xfrm>
            <a:off x="0" y="5638800"/>
            <a:ext cx="2895600" cy="646331"/>
          </a:xfrm>
          <a:prstGeom prst="rect">
            <a:avLst/>
          </a:prstGeom>
          <a:noFill/>
        </p:spPr>
        <p:txBody>
          <a:bodyPr wrap="square" rtlCol="0">
            <a:spAutoFit/>
          </a:bodyPr>
          <a:lstStyle/>
          <a:p>
            <a:r>
              <a:rPr lang="en-US" dirty="0" smtClean="0"/>
              <a:t>Servers in a same </a:t>
            </a:r>
          </a:p>
          <a:p>
            <a:r>
              <a:rPr lang="en-US" dirty="0" smtClean="0"/>
              <a:t>share local link-state</a:t>
            </a:r>
            <a:endParaRPr lang="en-US" dirty="0"/>
          </a:p>
        </p:txBody>
      </p:sp>
      <p:sp>
        <p:nvSpPr>
          <p:cNvPr id="59" name="Oval 58"/>
          <p:cNvSpPr/>
          <p:nvPr/>
        </p:nvSpPr>
        <p:spPr>
          <a:xfrm>
            <a:off x="1752600" y="5486400"/>
            <a:ext cx="457200" cy="457200"/>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Slide Number Placeholder 51"/>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7"/>
                                        </p:tgtEl>
                                      </p:cBhvr>
                                    </p:animEffect>
                                    <p:set>
                                      <p:cBhvr>
                                        <p:cTn id="10" dur="1" fill="hold">
                                          <p:stCondLst>
                                            <p:cond delay="499"/>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linds(horizontal)">
                                      <p:cBhvr>
                                        <p:cTn id="15" dur="500"/>
                                        <p:tgtEl>
                                          <p:spTgt spid="55"/>
                                        </p:tgtEl>
                                      </p:cBhvr>
                                    </p:animEffect>
                                  </p:childTnLst>
                                </p:cTn>
                              </p:par>
                              <p:par>
                                <p:cTn id="16" presetID="3" presetClass="entr" presetSubtype="1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linds(horizontal)">
                                      <p:cBhvr>
                                        <p:cTn id="18" dur="500"/>
                                        <p:tgtEl>
                                          <p:spTgt spid="4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blinds(horizontal)">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linds(horizontal)">
                                      <p:cBhvr>
                                        <p:cTn id="26" dur="500"/>
                                        <p:tgtEl>
                                          <p:spTgt spid="56"/>
                                        </p:tgtEl>
                                      </p:cBhvr>
                                    </p:animEffect>
                                  </p:childTnLst>
                                </p:cTn>
                              </p:par>
                              <p:par>
                                <p:cTn id="27" presetID="3" presetClass="exit" presetSubtype="10" fill="hold" nodeType="withEffect">
                                  <p:stCondLst>
                                    <p:cond delay="0"/>
                                  </p:stCondLst>
                                  <p:childTnLst>
                                    <p:animEffect transition="out" filter="blinds(horizontal)">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linds(horizontal)">
                                      <p:cBhvr>
                                        <p:cTn id="34" dur="500"/>
                                        <p:tgtEl>
                                          <p:spTgt spid="7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par>
                                <p:cTn id="38" presetID="3" presetClass="entr" presetSubtype="1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blinds(horizontal)">
                                      <p:cBhvr>
                                        <p:cTn id="40" dur="500"/>
                                        <p:tgtEl>
                                          <p:spTgt spid="6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linds(horizontal)">
                                      <p:cBhvr>
                                        <p:cTn id="43" dur="500"/>
                                        <p:tgtEl>
                                          <p:spTgt spid="6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blinds(horizontal)">
                                      <p:cBhvr>
                                        <p:cTn id="46" dur="500"/>
                                        <p:tgtEl>
                                          <p:spTgt spid="6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linds(horizontal)">
                                      <p:cBhvr>
                                        <p:cTn id="49" dur="500"/>
                                        <p:tgtEl>
                                          <p:spTgt spid="6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blinds(horizontal)">
                                      <p:cBhvr>
                                        <p:cTn id="52" dur="500"/>
                                        <p:tgtEl>
                                          <p:spTgt spid="7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blinds(horizontal)">
                                      <p:cBhvr>
                                        <p:cTn id="5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p:bldP spid="61" grpId="0" animBg="1"/>
      <p:bldP spid="68" grpId="0"/>
      <p:bldP spid="69" grpId="0"/>
      <p:bldP spid="70" grpId="0" animBg="1"/>
      <p:bldP spid="71"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DFR Simulations: Server failure</a:t>
            </a:r>
            <a:endParaRPr lang="en-US" dirty="0"/>
          </a:p>
        </p:txBody>
      </p:sp>
      <p:pic>
        <p:nvPicPr>
          <p:cNvPr id="4" name="Picture 2"/>
          <p:cNvPicPr>
            <a:picLocks noChangeAspect="1" noChangeArrowheads="1"/>
          </p:cNvPicPr>
          <p:nvPr/>
        </p:nvPicPr>
        <p:blipFill>
          <a:blip r:embed="rId3"/>
          <a:srcRect/>
          <a:stretch>
            <a:fillRect/>
          </a:stretch>
        </p:blipFill>
        <p:spPr bwMode="auto">
          <a:xfrm>
            <a:off x="987515" y="1752600"/>
            <a:ext cx="8156484" cy="5105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
        <p:nvSpPr>
          <p:cNvPr id="6" name="TextBox 5"/>
          <p:cNvSpPr txBox="1"/>
          <p:nvPr/>
        </p:nvSpPr>
        <p:spPr>
          <a:xfrm>
            <a:off x="228600" y="1143000"/>
            <a:ext cx="3962400" cy="923330"/>
          </a:xfrm>
          <a:prstGeom prst="rect">
            <a:avLst/>
          </a:prstGeom>
          <a:noFill/>
        </p:spPr>
        <p:txBody>
          <a:bodyPr wrap="square" rtlCol="0">
            <a:spAutoFit/>
          </a:bodyPr>
          <a:lstStyle/>
          <a:p>
            <a:r>
              <a:rPr lang="en-US" dirty="0" smtClean="0"/>
              <a:t>Two </a:t>
            </a:r>
            <a:r>
              <a:rPr lang="en-US" dirty="0" err="1" smtClean="0"/>
              <a:t>DCells</a:t>
            </a:r>
            <a:r>
              <a:rPr lang="en-US" dirty="0" smtClean="0"/>
              <a:t>:</a:t>
            </a:r>
          </a:p>
          <a:p>
            <a:r>
              <a:rPr lang="en-US" dirty="0" smtClean="0"/>
              <a:t>n=4, k=3 -&gt; N=176,820</a:t>
            </a:r>
          </a:p>
          <a:p>
            <a:r>
              <a:rPr lang="en-US" dirty="0" smtClean="0"/>
              <a:t>n=5, k=3 -&gt; N=865,830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DFR Simulations: Rack failure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Picture 2"/>
          <p:cNvPicPr>
            <a:picLocks noChangeAspect="1" noChangeArrowheads="1"/>
          </p:cNvPicPr>
          <p:nvPr/>
        </p:nvPicPr>
        <p:blipFill>
          <a:blip r:embed="rId3"/>
          <a:srcRect/>
          <a:stretch>
            <a:fillRect/>
          </a:stretch>
        </p:blipFill>
        <p:spPr bwMode="auto">
          <a:xfrm>
            <a:off x="990600" y="1754531"/>
            <a:ext cx="8153400" cy="5103469"/>
          </a:xfrm>
          <a:prstGeom prst="rect">
            <a:avLst/>
          </a:prstGeom>
          <a:noFill/>
          <a:ln w="9525">
            <a:noFill/>
            <a:miter lim="800000"/>
            <a:headEnd/>
            <a:tailEnd/>
          </a:ln>
        </p:spPr>
      </p:pic>
      <p:sp>
        <p:nvSpPr>
          <p:cNvPr id="6" name="TextBox 5"/>
          <p:cNvSpPr txBox="1"/>
          <p:nvPr/>
        </p:nvSpPr>
        <p:spPr>
          <a:xfrm>
            <a:off x="228600" y="1143000"/>
            <a:ext cx="3962400" cy="923330"/>
          </a:xfrm>
          <a:prstGeom prst="rect">
            <a:avLst/>
          </a:prstGeom>
          <a:noFill/>
        </p:spPr>
        <p:txBody>
          <a:bodyPr wrap="square" rtlCol="0">
            <a:spAutoFit/>
          </a:bodyPr>
          <a:lstStyle/>
          <a:p>
            <a:r>
              <a:rPr lang="en-US" dirty="0" smtClean="0"/>
              <a:t>Two </a:t>
            </a:r>
            <a:r>
              <a:rPr lang="en-US" dirty="0" err="1" smtClean="0"/>
              <a:t>DCells</a:t>
            </a:r>
            <a:r>
              <a:rPr lang="en-US" dirty="0" smtClean="0"/>
              <a:t>:</a:t>
            </a:r>
          </a:p>
          <a:p>
            <a:r>
              <a:rPr lang="en-US" dirty="0" smtClean="0"/>
              <a:t>n=4, k=3 -&gt; N=176,820</a:t>
            </a:r>
          </a:p>
          <a:p>
            <a:r>
              <a:rPr lang="en-US" dirty="0" smtClean="0"/>
              <a:t>n=5, k=3 -&gt; N=865,830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DFR Simulations: Link failure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2"/>
          <p:cNvPicPr>
            <a:picLocks noChangeAspect="1" noChangeArrowheads="1"/>
          </p:cNvPicPr>
          <p:nvPr/>
        </p:nvPicPr>
        <p:blipFill>
          <a:blip r:embed="rId3"/>
          <a:srcRect/>
          <a:stretch>
            <a:fillRect/>
          </a:stretch>
        </p:blipFill>
        <p:spPr bwMode="auto">
          <a:xfrm>
            <a:off x="987514" y="1752600"/>
            <a:ext cx="8156486" cy="5105400"/>
          </a:xfrm>
          <a:prstGeom prst="rect">
            <a:avLst/>
          </a:prstGeom>
          <a:noFill/>
          <a:ln w="9525">
            <a:noFill/>
            <a:miter lim="800000"/>
            <a:headEnd/>
            <a:tailEnd/>
          </a:ln>
        </p:spPr>
      </p:pic>
      <p:sp>
        <p:nvSpPr>
          <p:cNvPr id="6" name="TextBox 5"/>
          <p:cNvSpPr txBox="1"/>
          <p:nvPr/>
        </p:nvSpPr>
        <p:spPr>
          <a:xfrm>
            <a:off x="228600" y="1143000"/>
            <a:ext cx="3962400" cy="923330"/>
          </a:xfrm>
          <a:prstGeom prst="rect">
            <a:avLst/>
          </a:prstGeom>
          <a:noFill/>
        </p:spPr>
        <p:txBody>
          <a:bodyPr wrap="square" rtlCol="0">
            <a:spAutoFit/>
          </a:bodyPr>
          <a:lstStyle/>
          <a:p>
            <a:r>
              <a:rPr lang="en-US" dirty="0" smtClean="0"/>
              <a:t>Two </a:t>
            </a:r>
            <a:r>
              <a:rPr lang="en-US" dirty="0" err="1" smtClean="0"/>
              <a:t>DCells</a:t>
            </a:r>
            <a:r>
              <a:rPr lang="en-US" dirty="0" smtClean="0"/>
              <a:t>:</a:t>
            </a:r>
          </a:p>
          <a:p>
            <a:r>
              <a:rPr lang="en-US" dirty="0" smtClean="0"/>
              <a:t>n=4, k=3 -&gt; N=176,820</a:t>
            </a:r>
          </a:p>
          <a:p>
            <a:r>
              <a:rPr lang="en-US" dirty="0" smtClean="0"/>
              <a:t>n=5, k=3 -&gt; N=865,830</a:t>
            </a:r>
            <a:endParaRPr lang="en-US" dirty="0"/>
          </a:p>
        </p:txBody>
      </p:sp>
      <p:sp>
        <p:nvSpPr>
          <p:cNvPr id="7" name="Rectangle 6"/>
          <p:cNvSpPr/>
          <p:nvPr/>
        </p:nvSpPr>
        <p:spPr>
          <a:xfrm>
            <a:off x="1981200" y="5867400"/>
            <a:ext cx="1752600" cy="533400"/>
          </a:xfrm>
          <a:prstGeom prst="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0" y="1447800"/>
            <a:ext cx="8229600" cy="4525963"/>
          </a:xfrm>
        </p:spPr>
        <p:txBody>
          <a:bodyPr>
            <a:normAutofit/>
          </a:bodyPr>
          <a:lstStyle/>
          <a:p>
            <a:r>
              <a:rPr lang="en-US" sz="2800" dirty="0" err="1" smtClean="0"/>
              <a:t>DCell</a:t>
            </a:r>
            <a:r>
              <a:rPr lang="en-US" sz="2800" dirty="0" smtClean="0"/>
              <a:t> Protocol Suite Design</a:t>
            </a:r>
          </a:p>
          <a:p>
            <a:pPr lvl="1"/>
            <a:r>
              <a:rPr lang="en-US" sz="2400" dirty="0" smtClean="0"/>
              <a:t>Apps only see TCP/IP</a:t>
            </a:r>
          </a:p>
          <a:p>
            <a:pPr lvl="1"/>
            <a:r>
              <a:rPr lang="en-US" sz="2400" dirty="0" smtClean="0"/>
              <a:t>Routing is in DCN (IP </a:t>
            </a:r>
            <a:r>
              <a:rPr lang="en-US" sz="2400" dirty="0" err="1" smtClean="0"/>
              <a:t>addr</a:t>
            </a:r>
            <a:r>
              <a:rPr lang="en-US" sz="2400" dirty="0" smtClean="0"/>
              <a:t> can be flat)</a:t>
            </a:r>
          </a:p>
          <a:p>
            <a:r>
              <a:rPr lang="en-US" sz="2800" dirty="0" smtClean="0"/>
              <a:t>Software implementation</a:t>
            </a:r>
          </a:p>
          <a:p>
            <a:pPr lvl="1"/>
            <a:r>
              <a:rPr lang="en-US" sz="2400" dirty="0" smtClean="0"/>
              <a:t>A 2.5 layer approach</a:t>
            </a:r>
          </a:p>
          <a:p>
            <a:pPr lvl="1"/>
            <a:r>
              <a:rPr lang="en-US" sz="2400" dirty="0" smtClean="0"/>
              <a:t>Use CPU for packet forwarding</a:t>
            </a:r>
            <a:endParaRPr lang="en-US" sz="2000" dirty="0" smtClean="0"/>
          </a:p>
          <a:p>
            <a:pPr lvl="2"/>
            <a:r>
              <a:rPr lang="en-US" sz="2000" dirty="0" smtClean="0"/>
              <a:t>Next: Offload packet forwarding to hardware</a:t>
            </a:r>
          </a:p>
        </p:txBody>
      </p:sp>
      <p:sp>
        <p:nvSpPr>
          <p:cNvPr id="10" name="Rectangle 9"/>
          <p:cNvSpPr/>
          <p:nvPr/>
        </p:nvSpPr>
        <p:spPr>
          <a:xfrm>
            <a:off x="5943600" y="3276600"/>
            <a:ext cx="2971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TCP/IP</a:t>
            </a:r>
            <a:endParaRPr lang="en-US" dirty="0"/>
          </a:p>
        </p:txBody>
      </p:sp>
      <p:sp>
        <p:nvSpPr>
          <p:cNvPr id="11" name="Rectangle 10"/>
          <p:cNvSpPr/>
          <p:nvPr/>
        </p:nvSpPr>
        <p:spPr>
          <a:xfrm>
            <a:off x="5943600" y="2286000"/>
            <a:ext cx="2971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APP</a:t>
            </a:r>
            <a:endParaRPr lang="en-US" dirty="0"/>
          </a:p>
        </p:txBody>
      </p:sp>
      <p:sp>
        <p:nvSpPr>
          <p:cNvPr id="12" name="Rectangle 11"/>
          <p:cNvSpPr/>
          <p:nvPr/>
        </p:nvSpPr>
        <p:spPr>
          <a:xfrm>
            <a:off x="5943600" y="4267200"/>
            <a:ext cx="2971800" cy="990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DCN (routing,  forwarding, address mapping, )</a:t>
            </a:r>
            <a:endParaRPr lang="en-US" dirty="0"/>
          </a:p>
        </p:txBody>
      </p:sp>
      <p:sp>
        <p:nvSpPr>
          <p:cNvPr id="13" name="Rectangle 12"/>
          <p:cNvSpPr/>
          <p:nvPr/>
        </p:nvSpPr>
        <p:spPr>
          <a:xfrm>
            <a:off x="5943600" y="5257800"/>
            <a:ext cx="2971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Ethernet</a:t>
            </a:r>
            <a:endParaRPr lang="en-US" dirty="0"/>
          </a:p>
        </p:txBody>
      </p:sp>
      <p:pic>
        <p:nvPicPr>
          <p:cNvPr id="14" name="Picture 2" descr="Intel® PRO/1000 PT Quad Port Server Adapter"/>
          <p:cNvPicPr>
            <a:picLocks noChangeAspect="1" noChangeArrowheads="1"/>
          </p:cNvPicPr>
          <p:nvPr/>
        </p:nvPicPr>
        <p:blipFill>
          <a:blip r:embed="rId3"/>
          <a:srcRect/>
          <a:stretch>
            <a:fillRect/>
          </a:stretch>
        </p:blipFill>
        <p:spPr bwMode="auto">
          <a:xfrm>
            <a:off x="2499386" y="4535269"/>
            <a:ext cx="2057400" cy="1391770"/>
          </a:xfrm>
          <a:prstGeom prst="rect">
            <a:avLst/>
          </a:prstGeom>
          <a:noFill/>
        </p:spPr>
      </p:pic>
      <p:sp>
        <p:nvSpPr>
          <p:cNvPr id="15" name="Rectangle 14"/>
          <p:cNvSpPr/>
          <p:nvPr/>
        </p:nvSpPr>
        <p:spPr>
          <a:xfrm>
            <a:off x="2423186" y="5906869"/>
            <a:ext cx="2804186" cy="646331"/>
          </a:xfrm>
          <a:prstGeom prst="rect">
            <a:avLst/>
          </a:prstGeom>
        </p:spPr>
        <p:txBody>
          <a:bodyPr wrap="square">
            <a:spAutoFit/>
          </a:bodyPr>
          <a:lstStyle/>
          <a:p>
            <a:r>
              <a:rPr lang="fr-FR" dirty="0" smtClean="0"/>
              <a:t>Intel® PRO/1000 PT Quad Port Server Adapter</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endParaRPr lang="en-US" dirty="0"/>
          </a:p>
        </p:txBody>
      </p:sp>
      <p:pic>
        <p:nvPicPr>
          <p:cNvPr id="4" name="Content Placeholder 3" descr="IMG_2366.JPG"/>
          <p:cNvPicPr>
            <a:picLocks noGrp="1" noChangeAspect="1"/>
          </p:cNvPicPr>
          <p:nvPr>
            <p:ph idx="1"/>
          </p:nvPr>
        </p:nvPicPr>
        <p:blipFill>
          <a:blip r:embed="rId3" cstate="print"/>
          <a:stretch>
            <a:fillRect/>
          </a:stretch>
        </p:blipFill>
        <p:spPr>
          <a:xfrm>
            <a:off x="304800" y="2173069"/>
            <a:ext cx="5791199" cy="4343399"/>
          </a:xfrm>
        </p:spPr>
      </p:pic>
      <p:pic>
        <p:nvPicPr>
          <p:cNvPr id="5" name="Picture 4" descr="IMG_2369.JPG"/>
          <p:cNvPicPr>
            <a:picLocks noChangeAspect="1"/>
          </p:cNvPicPr>
          <p:nvPr/>
        </p:nvPicPr>
        <p:blipFill>
          <a:blip r:embed="rId4" cstate="print"/>
          <a:stretch>
            <a:fillRect/>
          </a:stretch>
        </p:blipFill>
        <p:spPr>
          <a:xfrm>
            <a:off x="6248400" y="2173069"/>
            <a:ext cx="2514600" cy="3581400"/>
          </a:xfrm>
          <a:prstGeom prst="rect">
            <a:avLst/>
          </a:prstGeom>
        </p:spPr>
      </p:pic>
      <p:sp>
        <p:nvSpPr>
          <p:cNvPr id="6" name="Rounded Rectangle 5"/>
          <p:cNvSpPr/>
          <p:nvPr/>
        </p:nvSpPr>
        <p:spPr>
          <a:xfrm>
            <a:off x="2895600" y="3087469"/>
            <a:ext cx="152400" cy="838200"/>
          </a:xfrm>
          <a:prstGeom prst="roundRect">
            <a:avLst/>
          </a:prstGeom>
          <a:solidFill>
            <a:schemeClr val="lt1">
              <a:alpha val="1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3124200" y="3087469"/>
            <a:ext cx="152400" cy="838200"/>
          </a:xfrm>
          <a:prstGeom prst="roundRect">
            <a:avLst/>
          </a:prstGeom>
          <a:solidFill>
            <a:schemeClr val="lt1">
              <a:alpha val="1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2286000" y="5068669"/>
            <a:ext cx="152400" cy="838200"/>
          </a:xfrm>
          <a:prstGeom prst="roundRect">
            <a:avLst/>
          </a:prstGeom>
          <a:solidFill>
            <a:schemeClr val="lt1">
              <a:alpha val="1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886200" y="5068669"/>
            <a:ext cx="152400" cy="838200"/>
          </a:xfrm>
          <a:prstGeom prst="roundRect">
            <a:avLst/>
          </a:prstGeom>
          <a:solidFill>
            <a:schemeClr val="lt1">
              <a:alpha val="1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ounded Rectangle 9"/>
          <p:cNvSpPr/>
          <p:nvPr/>
        </p:nvSpPr>
        <p:spPr>
          <a:xfrm>
            <a:off x="3733800" y="5068669"/>
            <a:ext cx="152400" cy="838200"/>
          </a:xfrm>
          <a:prstGeom prst="roundRect">
            <a:avLst/>
          </a:prstGeom>
          <a:solidFill>
            <a:schemeClr val="lt1">
              <a:alpha val="1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6248400" y="4154269"/>
            <a:ext cx="533400" cy="838200"/>
          </a:xfrm>
          <a:prstGeom prst="roundRect">
            <a:avLst/>
          </a:prstGeom>
          <a:solidFill>
            <a:schemeClr val="lt1">
              <a:alpha val="1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7924800" y="4001869"/>
            <a:ext cx="533400" cy="838200"/>
          </a:xfrm>
          <a:prstGeom prst="roundRect">
            <a:avLst/>
          </a:prstGeom>
          <a:solidFill>
            <a:schemeClr val="lt1">
              <a:alpha val="1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1600200" y="6287868"/>
            <a:ext cx="3505200" cy="369332"/>
          </a:xfrm>
          <a:prstGeom prst="rect">
            <a:avLst/>
          </a:prstGeom>
          <a:noFill/>
        </p:spPr>
        <p:txBody>
          <a:bodyPr wrap="square" rtlCol="0">
            <a:spAutoFit/>
          </a:bodyPr>
          <a:lstStyle/>
          <a:p>
            <a:r>
              <a:rPr lang="en-US" dirty="0" smtClean="0"/>
              <a:t>8-port mini-switches, 50$ each</a:t>
            </a:r>
            <a:endParaRPr lang="en-US" dirty="0"/>
          </a:p>
        </p:txBody>
      </p:sp>
      <p:sp>
        <p:nvSpPr>
          <p:cNvPr id="14" name="TextBox 13"/>
          <p:cNvSpPr txBox="1"/>
          <p:nvPr/>
        </p:nvSpPr>
        <p:spPr>
          <a:xfrm>
            <a:off x="6858000" y="6059269"/>
            <a:ext cx="1219200" cy="646331"/>
          </a:xfrm>
          <a:prstGeom prst="rect">
            <a:avLst/>
          </a:prstGeom>
          <a:noFill/>
        </p:spPr>
        <p:txBody>
          <a:bodyPr wrap="square" rtlCol="0">
            <a:spAutoFit/>
          </a:bodyPr>
          <a:lstStyle/>
          <a:p>
            <a:r>
              <a:rPr lang="en-US" dirty="0" smtClean="0"/>
              <a:t>Ethernet wires </a:t>
            </a:r>
            <a:endParaRPr lang="en-US" dirty="0"/>
          </a:p>
        </p:txBody>
      </p:sp>
      <p:sp>
        <p:nvSpPr>
          <p:cNvPr id="15" name="矩形 14"/>
          <p:cNvSpPr/>
          <p:nvPr/>
        </p:nvSpPr>
        <p:spPr>
          <a:xfrm>
            <a:off x="838200" y="2325469"/>
            <a:ext cx="2209800" cy="1676400"/>
          </a:xfrm>
          <a:prstGeom prst="rect">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00400" y="2325469"/>
            <a:ext cx="2209800" cy="1676400"/>
          </a:xfrm>
          <a:prstGeom prst="rect">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57200" y="4230469"/>
            <a:ext cx="1828800" cy="1981200"/>
          </a:xfrm>
          <a:prstGeom prst="rect">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362200" y="4230469"/>
            <a:ext cx="1752600" cy="1981200"/>
          </a:xfrm>
          <a:prstGeom prst="rect">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67200" y="4230469"/>
            <a:ext cx="1752600" cy="1981200"/>
          </a:xfrm>
          <a:prstGeom prst="rect">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Slide Number Placeholder 19"/>
          <p:cNvSpPr>
            <a:spLocks noGrp="1"/>
          </p:cNvSpPr>
          <p:nvPr>
            <p:ph type="sldNum" sz="quarter" idx="12"/>
          </p:nvPr>
        </p:nvSpPr>
        <p:spPr/>
        <p:txBody>
          <a:bodyPr/>
          <a:lstStyle/>
          <a:p>
            <a:fld id="{B6F15528-21DE-4FAA-801E-634DDDAF4B2B}" type="slidenum">
              <a:rPr lang="en-US" smtClean="0"/>
              <a:pPr/>
              <a:t>16</a:t>
            </a:fld>
            <a:endParaRPr lang="en-US"/>
          </a:p>
        </p:txBody>
      </p:sp>
      <p:sp>
        <p:nvSpPr>
          <p:cNvPr id="21" name="TextBox 20"/>
          <p:cNvSpPr txBox="1"/>
          <p:nvPr/>
        </p:nvSpPr>
        <p:spPr>
          <a:xfrm>
            <a:off x="304800" y="1371600"/>
            <a:ext cx="4343400" cy="1107996"/>
          </a:xfrm>
          <a:prstGeom prst="rect">
            <a:avLst/>
          </a:prstGeom>
          <a:noFill/>
        </p:spPr>
        <p:txBody>
          <a:bodyPr wrap="square" rtlCol="0">
            <a:spAutoFit/>
          </a:bodyPr>
          <a:lstStyle/>
          <a:p>
            <a:r>
              <a:rPr lang="en-US" sz="2400" dirty="0" smtClean="0"/>
              <a:t>DCell</a:t>
            </a:r>
            <a:r>
              <a:rPr lang="en-US" sz="2000" dirty="0" smtClean="0"/>
              <a:t>1</a:t>
            </a:r>
            <a:r>
              <a:rPr lang="en-US" sz="2400" dirty="0" smtClean="0"/>
              <a:t>: 20 servers, 5 DCell</a:t>
            </a:r>
            <a:r>
              <a:rPr lang="en-US" sz="2000" dirty="0" smtClean="0"/>
              <a:t>0</a:t>
            </a:r>
            <a:r>
              <a:rPr lang="en-US" sz="2400" dirty="0" smtClean="0"/>
              <a:t>s</a:t>
            </a:r>
          </a:p>
          <a:p>
            <a:r>
              <a:rPr lang="en-US" sz="2400" dirty="0" smtClean="0"/>
              <a:t>DCell</a:t>
            </a:r>
            <a:r>
              <a:rPr lang="en-US" sz="2000" dirty="0" smtClean="0"/>
              <a:t>0</a:t>
            </a:r>
            <a:r>
              <a:rPr lang="en-US" sz="2400" dirty="0" smtClean="0"/>
              <a:t>: 4 servers</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4" grpId="0"/>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lstStyle/>
          <a:p>
            <a:r>
              <a:rPr lang="en-US" dirty="0" smtClean="0"/>
              <a:t>Fault Tolerance </a:t>
            </a:r>
            <a:endParaRPr lang="en-US" dirty="0"/>
          </a:p>
        </p:txBody>
      </p:sp>
      <p:sp>
        <p:nvSpPr>
          <p:cNvPr id="8" name="Content Placeholder 2"/>
          <p:cNvSpPr>
            <a:spLocks noGrp="1"/>
          </p:cNvSpPr>
          <p:nvPr>
            <p:ph idx="1"/>
          </p:nvPr>
        </p:nvSpPr>
        <p:spPr>
          <a:xfrm>
            <a:off x="457200" y="1600200"/>
            <a:ext cx="8229600" cy="4525963"/>
          </a:xfrm>
        </p:spPr>
        <p:txBody>
          <a:bodyPr>
            <a:normAutofit/>
          </a:bodyPr>
          <a:lstStyle/>
          <a:p>
            <a:r>
              <a:rPr lang="en-US" dirty="0" err="1" smtClean="0"/>
              <a:t>DCell</a:t>
            </a:r>
            <a:r>
              <a:rPr lang="en-US" dirty="0" smtClean="0"/>
              <a:t> fault-tolerant routing can handle various failures</a:t>
            </a:r>
          </a:p>
          <a:p>
            <a:pPr lvl="1"/>
            <a:r>
              <a:rPr lang="en-US" dirty="0" smtClean="0"/>
              <a:t>Link failure</a:t>
            </a:r>
          </a:p>
          <a:p>
            <a:pPr lvl="1"/>
            <a:r>
              <a:rPr lang="en-US" dirty="0" smtClean="0"/>
              <a:t>Server/switch failure</a:t>
            </a:r>
          </a:p>
          <a:p>
            <a:pPr lvl="1"/>
            <a:r>
              <a:rPr lang="en-US" dirty="0" smtClean="0"/>
              <a:t>Rack failure</a:t>
            </a:r>
            <a:endParaRPr lang="en-US" dirty="0"/>
          </a:p>
        </p:txBody>
      </p:sp>
      <p:pic>
        <p:nvPicPr>
          <p:cNvPr id="4" name="Picture 3"/>
          <p:cNvPicPr>
            <a:picLocks noChangeAspect="1" noChangeArrowheads="1"/>
          </p:cNvPicPr>
          <p:nvPr/>
        </p:nvPicPr>
        <p:blipFill>
          <a:blip r:embed="rId3"/>
          <a:srcRect/>
          <a:stretch>
            <a:fillRect/>
          </a:stretch>
        </p:blipFill>
        <p:spPr bwMode="auto">
          <a:xfrm>
            <a:off x="2292295" y="2181385"/>
            <a:ext cx="6242105" cy="4524215"/>
          </a:xfrm>
          <a:prstGeom prst="rect">
            <a:avLst/>
          </a:prstGeom>
          <a:noFill/>
          <a:ln w="9525">
            <a:noFill/>
            <a:miter lim="800000"/>
            <a:headEnd/>
            <a:tailEnd/>
          </a:ln>
          <a:effectLst/>
        </p:spPr>
      </p:pic>
      <p:sp>
        <p:nvSpPr>
          <p:cNvPr id="6" name="TextBox 5"/>
          <p:cNvSpPr txBox="1"/>
          <p:nvPr/>
        </p:nvSpPr>
        <p:spPr>
          <a:xfrm>
            <a:off x="3968695" y="3132124"/>
            <a:ext cx="2133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Link failure</a:t>
            </a:r>
            <a:endParaRPr lang="en-US" sz="2400" dirty="0">
              <a:latin typeface="Times New Roman" pitchFamily="18" charset="0"/>
              <a:cs typeface="Times New Roman" pitchFamily="18" charset="0"/>
            </a:endParaRPr>
          </a:p>
        </p:txBody>
      </p:sp>
      <p:sp>
        <p:nvSpPr>
          <p:cNvPr id="7" name="TextBox 6"/>
          <p:cNvSpPr txBox="1"/>
          <p:nvPr/>
        </p:nvSpPr>
        <p:spPr>
          <a:xfrm>
            <a:off x="6026095" y="4275124"/>
            <a:ext cx="230383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Server shutdown</a:t>
            </a:r>
            <a:endParaRPr lang="en-US" sz="2400"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srcRect/>
          <a:stretch>
            <a:fillRect/>
          </a:stretch>
        </p:blipFill>
        <p:spPr bwMode="auto">
          <a:xfrm>
            <a:off x="609600" y="1702975"/>
            <a:ext cx="7112440" cy="51550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Network Capacity</a:t>
            </a:r>
            <a:endParaRPr lang="en-US" dirty="0"/>
          </a:p>
        </p:txBody>
      </p:sp>
      <p:pic>
        <p:nvPicPr>
          <p:cNvPr id="5122" name="Picture 2"/>
          <p:cNvPicPr>
            <a:picLocks noChangeAspect="1" noChangeArrowheads="1"/>
          </p:cNvPicPr>
          <p:nvPr/>
        </p:nvPicPr>
        <p:blipFill>
          <a:blip r:embed="rId4" cstate="print"/>
          <a:srcRect/>
          <a:stretch>
            <a:fillRect/>
          </a:stretch>
        </p:blipFill>
        <p:spPr bwMode="auto">
          <a:xfrm>
            <a:off x="3810000" y="1752600"/>
            <a:ext cx="2250830" cy="2133600"/>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5867400" y="3048000"/>
            <a:ext cx="2714625" cy="1143000"/>
          </a:xfrm>
          <a:prstGeom prst="rect">
            <a:avLst/>
          </a:prstGeom>
          <a:noFill/>
          <a:ln w="9525">
            <a:noFill/>
            <a:miter lim="800000"/>
            <a:headEnd/>
            <a:tailEnd/>
          </a:ln>
          <a:effectLst/>
        </p:spPr>
      </p:pic>
      <p:sp>
        <p:nvSpPr>
          <p:cNvPr id="11" name="Left Arrow 10"/>
          <p:cNvSpPr/>
          <p:nvPr/>
        </p:nvSpPr>
        <p:spPr>
          <a:xfrm rot="19424770">
            <a:off x="3441664" y="3317409"/>
            <a:ext cx="381000" cy="1675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9424770">
            <a:off x="6718263" y="4439836"/>
            <a:ext cx="381000" cy="1675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24600" y="1600200"/>
            <a:ext cx="2743200" cy="1015663"/>
          </a:xfrm>
          <a:prstGeom prst="rect">
            <a:avLst/>
          </a:prstGeom>
          <a:solidFill>
            <a:schemeClr val="bg1"/>
          </a:solidFill>
        </p:spPr>
        <p:txBody>
          <a:bodyPr wrap="square" rtlCol="0">
            <a:spAutoFit/>
          </a:bodyPr>
          <a:lstStyle/>
          <a:p>
            <a:r>
              <a:rPr lang="en-US" sz="2000" b="1" dirty="0" smtClean="0"/>
              <a:t>All to all traffic: each server sends 5GB file to every other servers</a:t>
            </a:r>
            <a:endParaRPr lang="en-US" sz="2000" b="1"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Hypercube: node degree is large</a:t>
            </a:r>
          </a:p>
          <a:p>
            <a:r>
              <a:rPr lang="en-US" dirty="0" smtClean="0"/>
              <a:t>Butterfly and </a:t>
            </a:r>
            <a:r>
              <a:rPr lang="en-US" dirty="0" err="1" smtClean="0"/>
              <a:t>FatTree</a:t>
            </a:r>
            <a:r>
              <a:rPr lang="en-US" dirty="0" smtClean="0"/>
              <a:t>: scalability is not as fast as </a:t>
            </a:r>
            <a:r>
              <a:rPr lang="en-US" dirty="0" err="1" smtClean="0"/>
              <a:t>DCell</a:t>
            </a:r>
            <a:endParaRPr lang="en-US" dirty="0" smtClean="0"/>
          </a:p>
          <a:p>
            <a:r>
              <a:rPr lang="en-US" dirty="0" smtClean="0"/>
              <a:t>De </a:t>
            </a:r>
            <a:r>
              <a:rPr lang="en-US" dirty="0" err="1" smtClean="0"/>
              <a:t>Bruijn</a:t>
            </a:r>
            <a:r>
              <a:rPr lang="en-US" dirty="0" smtClean="0"/>
              <a:t>: cannot incrementally expand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DCN motivation</a:t>
            </a:r>
          </a:p>
          <a:p>
            <a:r>
              <a:rPr lang="en-US" dirty="0" err="1" smtClean="0"/>
              <a:t>DCell</a:t>
            </a:r>
            <a:endParaRPr lang="en-US" dirty="0" smtClean="0"/>
          </a:p>
          <a:p>
            <a:r>
              <a:rPr lang="en-US" dirty="0" smtClean="0"/>
              <a:t>Routing in </a:t>
            </a:r>
            <a:r>
              <a:rPr lang="en-US" dirty="0" err="1" smtClean="0"/>
              <a:t>DCell</a:t>
            </a:r>
            <a:endParaRPr lang="en-US" dirty="0" smtClean="0"/>
          </a:p>
          <a:p>
            <a:r>
              <a:rPr lang="en-US" dirty="0" smtClean="0"/>
              <a:t>Simulation Results</a:t>
            </a:r>
          </a:p>
          <a:p>
            <a:r>
              <a:rPr lang="en-US" dirty="0" smtClean="0"/>
              <a:t>Implementation and Experiments</a:t>
            </a:r>
          </a:p>
          <a:p>
            <a:r>
              <a:rPr lang="en-US" dirty="0" smtClean="0"/>
              <a:t>Related work</a:t>
            </a:r>
          </a:p>
          <a:p>
            <a:r>
              <a:rPr lang="en-US" dirty="0" smtClean="0"/>
              <a:t>Conclusion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pic>
        <p:nvPicPr>
          <p:cNvPr id="4" name="Picture 2"/>
          <p:cNvPicPr>
            <a:picLocks noChangeAspect="1" noChangeArrowheads="1"/>
          </p:cNvPicPr>
          <p:nvPr/>
        </p:nvPicPr>
        <p:blipFill>
          <a:blip r:embed="rId3"/>
          <a:srcRect/>
          <a:stretch>
            <a:fillRect/>
          </a:stretch>
        </p:blipFill>
        <p:spPr bwMode="auto">
          <a:xfrm>
            <a:off x="685800" y="1597063"/>
            <a:ext cx="8001000" cy="5260937"/>
          </a:xfrm>
          <a:prstGeom prst="rect">
            <a:avLst/>
          </a:prstGeom>
          <a:noFill/>
          <a:ln w="9525">
            <a:noFill/>
            <a:miter lim="800000"/>
            <a:headEnd/>
            <a:tailEnd/>
          </a:ln>
          <a:effectLst/>
        </p:spPr>
      </p:pic>
      <p:sp>
        <p:nvSpPr>
          <p:cNvPr id="5" name="Rounded Rectangle 4"/>
          <p:cNvSpPr/>
          <p:nvPr/>
        </p:nvSpPr>
        <p:spPr>
          <a:xfrm>
            <a:off x="838200" y="4876800"/>
            <a:ext cx="7696200" cy="381000"/>
          </a:xfrm>
          <a:prstGeom prst="roundRect">
            <a:avLst/>
          </a:prstGeom>
          <a:solidFill>
            <a:srgbClr val="00B05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2"/>
          <p:cNvSpPr txBox="1">
            <a:spLocks/>
          </p:cNvSpPr>
          <p:nvPr/>
        </p:nvSpPr>
        <p:spPr>
          <a:xfrm>
            <a:off x="533400" y="1676400"/>
            <a:ext cx="8229600" cy="452596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00B050"/>
                </a:solidFill>
                <a:effectLst/>
                <a:uLnTx/>
                <a:uFillTx/>
                <a:latin typeface="+mn-lt"/>
                <a:ea typeface="+mn-ea"/>
                <a:cs typeface="+mn-cs"/>
              </a:rPr>
              <a:t>DCell</a:t>
            </a:r>
            <a:r>
              <a:rPr kumimoji="0" lang="en-US" sz="3200" b="0" i="0" u="none" strike="noStrike" kern="1200" cap="none" spc="0" normalizeH="0" baseline="0" noProof="0" dirty="0" smtClean="0">
                <a:ln>
                  <a:noFill/>
                </a:ln>
                <a:solidFill>
                  <a:srgbClr val="00B050"/>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Use commodity mini-switches to scale out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Let (NIC of) servers be part of the routing infrastructure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Use recursion to reduce the node degree and complete graph to increase network</a:t>
            </a:r>
            <a:r>
              <a:rPr kumimoji="0" lang="en-US" sz="2800" b="0" i="0" u="none" strike="noStrike" kern="1200" cap="none" spc="0" normalizeH="0" noProof="0" dirty="0" smtClean="0">
                <a:ln>
                  <a:noFill/>
                </a:ln>
                <a:solidFill>
                  <a:schemeClr val="tx1"/>
                </a:solidFill>
                <a:effectLst/>
                <a:uLnTx/>
                <a:uFillTx/>
                <a:latin typeface="+mn-lt"/>
                <a:ea typeface="+mn-ea"/>
                <a:cs typeface="+mn-cs"/>
              </a:rPr>
              <a:t> capacity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B050"/>
                </a:solidFill>
                <a:effectLst/>
                <a:uLnTx/>
                <a:uFillTx/>
                <a:latin typeface="+mn-lt"/>
                <a:ea typeface="+mn-ea"/>
                <a:cs typeface="+mn-cs"/>
              </a:rPr>
              <a:t>Benefits: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Scales doubly exponentially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High aggregate bandwidth capacity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Fault tolerance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Cost saving</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defRPr/>
            </a:pPr>
            <a:r>
              <a:rPr lang="en-US" sz="3200" dirty="0" smtClean="0">
                <a:solidFill>
                  <a:srgbClr val="00B050"/>
                </a:solidFill>
              </a:rPr>
              <a:t>Ongoing work: </a:t>
            </a:r>
            <a:r>
              <a:rPr lang="en-US" sz="3200" dirty="0" smtClean="0"/>
              <a:t>move packet forwarding into FPGA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B050"/>
                </a:solidFill>
                <a:effectLst/>
                <a:uLnTx/>
                <a:uFillTx/>
                <a:latin typeface="+mn-lt"/>
                <a:ea typeface="+mn-ea"/>
                <a:cs typeface="+mn-cs"/>
              </a:rPr>
              <a:t>Price to pay: </a:t>
            </a:r>
            <a:r>
              <a:rPr kumimoji="0" lang="en-US" sz="4100" b="0" i="0" u="none" strike="noStrike" kern="1200" cap="none" spc="0" normalizeH="0" baseline="0" noProof="0" dirty="0" smtClean="0">
                <a:ln>
                  <a:noFill/>
                </a:ln>
                <a:solidFill>
                  <a:schemeClr val="tx1"/>
                </a:solidFill>
                <a:effectLst/>
                <a:uLnTx/>
                <a:uFillTx/>
                <a:latin typeface="+mn-lt"/>
                <a:ea typeface="+mn-ea"/>
                <a:cs typeface="+mn-cs"/>
              </a:rPr>
              <a:t>higher wiring cost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1" descr="D:\Documents\photo\IMG_2549.JPG"/>
          <p:cNvPicPr>
            <a:picLocks noChangeAspect="1" noChangeArrowheads="1"/>
          </p:cNvPicPr>
          <p:nvPr/>
        </p:nvPicPr>
        <p:blipFill>
          <a:blip r:embed="rId3"/>
          <a:srcRect/>
          <a:stretch>
            <a:fillRect/>
          </a:stretch>
        </p:blipFill>
        <p:spPr bwMode="auto">
          <a:xfrm>
            <a:off x="0" y="0"/>
            <a:ext cx="914493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05000"/>
            <a:ext cx="7772400" cy="1362075"/>
          </a:xfrm>
        </p:spPr>
        <p:txBody>
          <a:bodyPr/>
          <a:lstStyle/>
          <a:p>
            <a:r>
              <a:rPr lang="en-US" dirty="0" smtClean="0">
                <a:solidFill>
                  <a:srgbClr val="00B050"/>
                </a:solidFill>
              </a:rPr>
              <a:t>Q &amp; A</a:t>
            </a:r>
            <a:endParaRPr lang="en-US" dirty="0">
              <a:solidFill>
                <a:srgbClr val="00B050"/>
              </a:solidFill>
            </a:endParaRPr>
          </a:p>
        </p:txBody>
      </p:sp>
      <p:sp>
        <p:nvSpPr>
          <p:cNvPr id="5" name="Text Placeholder 4"/>
          <p:cNvSpPr>
            <a:spLocks noGrp="1"/>
          </p:cNvSpPr>
          <p:nvPr>
            <p:ph type="body" idx="1"/>
          </p:nvPr>
        </p:nvSpPr>
        <p:spPr>
          <a:xfrm>
            <a:off x="609600" y="3276600"/>
            <a:ext cx="7772400" cy="1500187"/>
          </a:xfr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 Networking (DCN)</a:t>
            </a:r>
            <a:endParaRPr lang="en-US" dirty="0"/>
          </a:p>
        </p:txBody>
      </p:sp>
      <p:sp>
        <p:nvSpPr>
          <p:cNvPr id="3" name="Content Placeholder 2"/>
          <p:cNvSpPr>
            <a:spLocks noGrp="1"/>
          </p:cNvSpPr>
          <p:nvPr>
            <p:ph idx="1"/>
          </p:nvPr>
        </p:nvSpPr>
        <p:spPr>
          <a:xfrm>
            <a:off x="76200" y="1524000"/>
            <a:ext cx="8534400" cy="4495800"/>
          </a:xfrm>
        </p:spPr>
        <p:txBody>
          <a:bodyPr>
            <a:normAutofit fontScale="77500" lnSpcReduction="20000"/>
          </a:bodyPr>
          <a:lstStyle/>
          <a:p>
            <a:r>
              <a:rPr lang="en-US" dirty="0" smtClean="0">
                <a:solidFill>
                  <a:srgbClr val="00B050"/>
                </a:solidFill>
              </a:rPr>
              <a:t>Ever increasing scale</a:t>
            </a:r>
          </a:p>
          <a:p>
            <a:pPr lvl="1"/>
            <a:r>
              <a:rPr lang="en-US" dirty="0" smtClean="0"/>
              <a:t>Google has 450,000 servers in 2006</a:t>
            </a:r>
          </a:p>
          <a:p>
            <a:pPr lvl="1"/>
            <a:r>
              <a:rPr lang="en-US" dirty="0" smtClean="0"/>
              <a:t>Microsoft doubles its number of servers in 14 months </a:t>
            </a:r>
          </a:p>
          <a:p>
            <a:pPr lvl="1"/>
            <a:r>
              <a:rPr lang="en-US" dirty="0" smtClean="0"/>
              <a:t>The expansion rate exceeds Moore’s Law</a:t>
            </a:r>
          </a:p>
          <a:p>
            <a:r>
              <a:rPr lang="en-US" dirty="0" smtClean="0">
                <a:solidFill>
                  <a:srgbClr val="00B050"/>
                </a:solidFill>
              </a:rPr>
              <a:t>Network capacity: </a:t>
            </a:r>
            <a:r>
              <a:rPr lang="en-US" dirty="0" smtClean="0"/>
              <a:t>Bandwidth hungry data-centric applications</a:t>
            </a:r>
          </a:p>
          <a:p>
            <a:pPr lvl="1"/>
            <a:r>
              <a:rPr lang="en-US" dirty="0" smtClean="0"/>
              <a:t>Data shuffling in </a:t>
            </a:r>
            <a:r>
              <a:rPr lang="en-US" dirty="0" err="1" smtClean="0"/>
              <a:t>MapReduce</a:t>
            </a:r>
            <a:r>
              <a:rPr lang="en-US" dirty="0" smtClean="0"/>
              <a:t>/Dryad</a:t>
            </a:r>
          </a:p>
          <a:p>
            <a:pPr lvl="1"/>
            <a:r>
              <a:rPr lang="en-US" dirty="0" smtClean="0"/>
              <a:t>Data replication/re-replication in distributed file systems</a:t>
            </a:r>
          </a:p>
          <a:p>
            <a:pPr lvl="1"/>
            <a:r>
              <a:rPr lang="en-US" dirty="0" smtClean="0"/>
              <a:t>Index building in Search</a:t>
            </a:r>
          </a:p>
          <a:p>
            <a:r>
              <a:rPr lang="en-US" dirty="0" smtClean="0">
                <a:solidFill>
                  <a:srgbClr val="00B050"/>
                </a:solidFill>
              </a:rPr>
              <a:t>Fault-tolerance: </a:t>
            </a:r>
            <a:r>
              <a:rPr lang="en-US" dirty="0" smtClean="0"/>
              <a:t>When data centers scale, failures become the norm</a:t>
            </a:r>
          </a:p>
          <a:p>
            <a:r>
              <a:rPr lang="en-US" dirty="0" smtClean="0">
                <a:solidFill>
                  <a:srgbClr val="00B050"/>
                </a:solidFill>
              </a:rPr>
              <a:t>Cost: </a:t>
            </a:r>
            <a:r>
              <a:rPr lang="en-US" dirty="0" smtClean="0"/>
              <a:t>Using high-end switches/routers to scale up is costly</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2"/>
          <p:cNvGrpSpPr/>
          <p:nvPr/>
        </p:nvGrpSpPr>
        <p:grpSpPr>
          <a:xfrm>
            <a:off x="5105400" y="4114801"/>
            <a:ext cx="2782614" cy="2743199"/>
            <a:chOff x="5105400" y="3962400"/>
            <a:chExt cx="2782614" cy="2743199"/>
          </a:xfrm>
        </p:grpSpPr>
        <p:pic>
          <p:nvPicPr>
            <p:cNvPr id="43" name="Picture 4" descr="Scale Out Server Rack"/>
            <p:cNvPicPr>
              <a:picLocks noChangeAspect="1" noChangeArrowheads="1"/>
            </p:cNvPicPr>
            <p:nvPr/>
          </p:nvPicPr>
          <p:blipFill>
            <a:blip r:embed="rId3" cstate="print"/>
            <a:srcRect/>
            <a:stretch>
              <a:fillRect/>
            </a:stretch>
          </p:blipFill>
          <p:spPr bwMode="auto">
            <a:xfrm>
              <a:off x="5791200" y="5715000"/>
              <a:ext cx="420414" cy="838199"/>
            </a:xfrm>
            <a:prstGeom prst="rect">
              <a:avLst/>
            </a:prstGeom>
            <a:noFill/>
          </p:spPr>
        </p:pic>
        <p:pic>
          <p:nvPicPr>
            <p:cNvPr id="44" name="Picture 4" descr="Scale Out Server Rack"/>
            <p:cNvPicPr>
              <a:picLocks noChangeAspect="1" noChangeArrowheads="1"/>
            </p:cNvPicPr>
            <p:nvPr/>
          </p:nvPicPr>
          <p:blipFill>
            <a:blip r:embed="rId3" cstate="print"/>
            <a:srcRect/>
            <a:stretch>
              <a:fillRect/>
            </a:stretch>
          </p:blipFill>
          <p:spPr bwMode="auto">
            <a:xfrm>
              <a:off x="5218386" y="4572000"/>
              <a:ext cx="420414" cy="838199"/>
            </a:xfrm>
            <a:prstGeom prst="rect">
              <a:avLst/>
            </a:prstGeom>
            <a:noFill/>
          </p:spPr>
        </p:pic>
        <p:pic>
          <p:nvPicPr>
            <p:cNvPr id="45" name="Picture 4" descr="Scale Out Server Rack"/>
            <p:cNvPicPr>
              <a:picLocks noChangeAspect="1" noChangeArrowheads="1"/>
            </p:cNvPicPr>
            <p:nvPr/>
          </p:nvPicPr>
          <p:blipFill>
            <a:blip r:embed="rId3" cstate="print"/>
            <a:srcRect/>
            <a:stretch>
              <a:fillRect/>
            </a:stretch>
          </p:blipFill>
          <p:spPr bwMode="auto">
            <a:xfrm>
              <a:off x="5105400" y="5410201"/>
              <a:ext cx="420414" cy="838199"/>
            </a:xfrm>
            <a:prstGeom prst="rect">
              <a:avLst/>
            </a:prstGeom>
            <a:noFill/>
          </p:spPr>
        </p:pic>
        <p:pic>
          <p:nvPicPr>
            <p:cNvPr id="46" name="Picture 4" descr="Scale Out Server Rack"/>
            <p:cNvPicPr>
              <a:picLocks noChangeAspect="1" noChangeArrowheads="1"/>
            </p:cNvPicPr>
            <p:nvPr/>
          </p:nvPicPr>
          <p:blipFill>
            <a:blip r:embed="rId3" cstate="print"/>
            <a:srcRect/>
            <a:stretch>
              <a:fillRect/>
            </a:stretch>
          </p:blipFill>
          <p:spPr bwMode="auto">
            <a:xfrm>
              <a:off x="6553200" y="5867400"/>
              <a:ext cx="420414" cy="838199"/>
            </a:xfrm>
            <a:prstGeom prst="rect">
              <a:avLst/>
            </a:prstGeom>
            <a:noFill/>
          </p:spPr>
        </p:pic>
        <p:pic>
          <p:nvPicPr>
            <p:cNvPr id="47" name="Picture 4" descr="Scale Out Server Rack"/>
            <p:cNvPicPr>
              <a:picLocks noChangeAspect="1" noChangeArrowheads="1"/>
            </p:cNvPicPr>
            <p:nvPr/>
          </p:nvPicPr>
          <p:blipFill>
            <a:blip r:embed="rId3" cstate="print"/>
            <a:srcRect/>
            <a:stretch>
              <a:fillRect/>
            </a:stretch>
          </p:blipFill>
          <p:spPr bwMode="auto">
            <a:xfrm>
              <a:off x="7086600" y="5486400"/>
              <a:ext cx="420414" cy="838199"/>
            </a:xfrm>
            <a:prstGeom prst="rect">
              <a:avLst/>
            </a:prstGeom>
            <a:noFill/>
          </p:spPr>
        </p:pic>
        <p:pic>
          <p:nvPicPr>
            <p:cNvPr id="48" name="Picture 4" descr="Scale Out Server Rack"/>
            <p:cNvPicPr>
              <a:picLocks noChangeAspect="1" noChangeArrowheads="1"/>
            </p:cNvPicPr>
            <p:nvPr/>
          </p:nvPicPr>
          <p:blipFill>
            <a:blip r:embed="rId3" cstate="print"/>
            <a:srcRect/>
            <a:stretch>
              <a:fillRect/>
            </a:stretch>
          </p:blipFill>
          <p:spPr bwMode="auto">
            <a:xfrm>
              <a:off x="7467600" y="4648200"/>
              <a:ext cx="420414" cy="838199"/>
            </a:xfrm>
            <a:prstGeom prst="rect">
              <a:avLst/>
            </a:prstGeom>
            <a:noFill/>
          </p:spPr>
        </p:pic>
        <p:pic>
          <p:nvPicPr>
            <p:cNvPr id="50" name="Picture 4" descr="Scale Out Server Rack"/>
            <p:cNvPicPr>
              <a:picLocks noChangeAspect="1" noChangeArrowheads="1"/>
            </p:cNvPicPr>
            <p:nvPr/>
          </p:nvPicPr>
          <p:blipFill>
            <a:blip r:embed="rId3" cstate="print"/>
            <a:srcRect/>
            <a:stretch>
              <a:fillRect/>
            </a:stretch>
          </p:blipFill>
          <p:spPr bwMode="auto">
            <a:xfrm>
              <a:off x="5943600" y="3962400"/>
              <a:ext cx="420414" cy="838199"/>
            </a:xfrm>
            <a:prstGeom prst="rect">
              <a:avLst/>
            </a:prstGeom>
            <a:noFill/>
          </p:spPr>
        </p:pic>
        <p:pic>
          <p:nvPicPr>
            <p:cNvPr id="51" name="Picture 4" descr="Scale Out Server Rack"/>
            <p:cNvPicPr>
              <a:picLocks noChangeAspect="1" noChangeArrowheads="1"/>
            </p:cNvPicPr>
            <p:nvPr/>
          </p:nvPicPr>
          <p:blipFill>
            <a:blip r:embed="rId3" cstate="print"/>
            <a:srcRect/>
            <a:stretch>
              <a:fillRect/>
            </a:stretch>
          </p:blipFill>
          <p:spPr bwMode="auto">
            <a:xfrm>
              <a:off x="6705600" y="3962400"/>
              <a:ext cx="420414" cy="838199"/>
            </a:xfrm>
            <a:prstGeom prst="rect">
              <a:avLst/>
            </a:prstGeom>
            <a:noFill/>
          </p:spPr>
        </p:pic>
        <p:sp>
          <p:nvSpPr>
            <p:cNvPr id="42" name="Cloud 41"/>
            <p:cNvSpPr/>
            <p:nvPr/>
          </p:nvSpPr>
          <p:spPr>
            <a:xfrm>
              <a:off x="5638800" y="4648199"/>
              <a:ext cx="1524000" cy="1219201"/>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dirty="0" smtClean="0">
                  <a:solidFill>
                    <a:srgbClr val="FF0000"/>
                  </a:solidFill>
                </a:rPr>
                <a:t>?</a:t>
              </a:r>
              <a:endParaRPr lang="en-US" b="1" dirty="0">
                <a:solidFill>
                  <a:srgbClr val="FF0000"/>
                </a:solidFill>
              </a:endParaRPr>
            </a:p>
          </p:txBody>
        </p:sp>
      </p:grpSp>
      <p:sp>
        <p:nvSpPr>
          <p:cNvPr id="2" name="Title 1"/>
          <p:cNvSpPr>
            <a:spLocks noGrp="1"/>
          </p:cNvSpPr>
          <p:nvPr>
            <p:ph type="title"/>
          </p:nvPr>
        </p:nvSpPr>
        <p:spPr/>
        <p:txBody>
          <a:bodyPr>
            <a:normAutofit fontScale="90000"/>
          </a:bodyPr>
          <a:lstStyle/>
          <a:p>
            <a:r>
              <a:rPr lang="en-US" dirty="0" smtClean="0"/>
              <a:t>Interconnection Structure for Data Centers</a:t>
            </a:r>
          </a:p>
        </p:txBody>
      </p:sp>
      <p:sp>
        <p:nvSpPr>
          <p:cNvPr id="3" name="Content Placeholder 2"/>
          <p:cNvSpPr>
            <a:spLocks noGrp="1"/>
          </p:cNvSpPr>
          <p:nvPr>
            <p:ph idx="1"/>
          </p:nvPr>
        </p:nvSpPr>
        <p:spPr>
          <a:xfrm>
            <a:off x="457200" y="1524001"/>
            <a:ext cx="8229600" cy="762000"/>
          </a:xfrm>
        </p:spPr>
        <p:txBody>
          <a:bodyPr>
            <a:normAutofit/>
          </a:bodyPr>
          <a:lstStyle/>
          <a:p>
            <a:r>
              <a:rPr lang="en-US" dirty="0" smtClean="0"/>
              <a:t>Existing tree structure does not scale</a:t>
            </a:r>
          </a:p>
        </p:txBody>
      </p:sp>
      <p:grpSp>
        <p:nvGrpSpPr>
          <p:cNvPr id="5" name="Group 101"/>
          <p:cNvGrpSpPr/>
          <p:nvPr/>
        </p:nvGrpSpPr>
        <p:grpSpPr>
          <a:xfrm>
            <a:off x="533400" y="2290482"/>
            <a:ext cx="2643206" cy="2478283"/>
            <a:chOff x="571472" y="3786190"/>
            <a:chExt cx="2643206" cy="2478283"/>
          </a:xfrm>
        </p:grpSpPr>
        <p:pic>
          <p:nvPicPr>
            <p:cNvPr id="65" name="Picture 2"/>
            <p:cNvPicPr>
              <a:picLocks noChangeAspect="1" noChangeArrowheads="1"/>
            </p:cNvPicPr>
            <p:nvPr/>
          </p:nvPicPr>
          <p:blipFill>
            <a:blip r:embed="rId4"/>
            <a:srcRect/>
            <a:stretch>
              <a:fillRect/>
            </a:stretch>
          </p:blipFill>
          <p:spPr bwMode="auto">
            <a:xfrm>
              <a:off x="642910" y="4714884"/>
              <a:ext cx="315576" cy="500066"/>
            </a:xfrm>
            <a:prstGeom prst="rect">
              <a:avLst/>
            </a:prstGeom>
            <a:noFill/>
            <a:ln w="9525">
              <a:noFill/>
              <a:miter lim="800000"/>
              <a:headEnd/>
              <a:tailEnd/>
            </a:ln>
            <a:effectLst/>
          </p:spPr>
        </p:pic>
        <p:pic>
          <p:nvPicPr>
            <p:cNvPr id="66" name="Picture 3"/>
            <p:cNvPicPr>
              <a:picLocks noChangeAspect="1" noChangeArrowheads="1"/>
            </p:cNvPicPr>
            <p:nvPr/>
          </p:nvPicPr>
          <p:blipFill>
            <a:blip r:embed="rId5"/>
            <a:srcRect/>
            <a:stretch>
              <a:fillRect/>
            </a:stretch>
          </p:blipFill>
          <p:spPr bwMode="auto">
            <a:xfrm>
              <a:off x="571472" y="5429264"/>
              <a:ext cx="1300172" cy="835209"/>
            </a:xfrm>
            <a:prstGeom prst="rect">
              <a:avLst/>
            </a:prstGeom>
            <a:noFill/>
            <a:ln w="9525">
              <a:noFill/>
              <a:miter lim="800000"/>
              <a:headEnd/>
              <a:tailEnd/>
            </a:ln>
            <a:effectLst/>
          </p:spPr>
        </p:pic>
        <p:pic>
          <p:nvPicPr>
            <p:cNvPr id="67" name="Picture 2"/>
            <p:cNvPicPr>
              <a:picLocks noChangeAspect="1" noChangeArrowheads="1"/>
            </p:cNvPicPr>
            <p:nvPr/>
          </p:nvPicPr>
          <p:blipFill>
            <a:blip r:embed="rId4"/>
            <a:srcRect/>
            <a:stretch>
              <a:fillRect/>
            </a:stretch>
          </p:blipFill>
          <p:spPr bwMode="auto">
            <a:xfrm>
              <a:off x="1985944" y="4714884"/>
              <a:ext cx="315576" cy="500066"/>
            </a:xfrm>
            <a:prstGeom prst="rect">
              <a:avLst/>
            </a:prstGeom>
            <a:noFill/>
            <a:ln w="9525">
              <a:noFill/>
              <a:miter lim="800000"/>
              <a:headEnd/>
              <a:tailEnd/>
            </a:ln>
            <a:effectLst/>
          </p:spPr>
        </p:pic>
        <p:pic>
          <p:nvPicPr>
            <p:cNvPr id="68" name="Picture 3"/>
            <p:cNvPicPr>
              <a:picLocks noChangeAspect="1" noChangeArrowheads="1"/>
            </p:cNvPicPr>
            <p:nvPr/>
          </p:nvPicPr>
          <p:blipFill>
            <a:blip r:embed="rId5"/>
            <a:srcRect/>
            <a:stretch>
              <a:fillRect/>
            </a:stretch>
          </p:blipFill>
          <p:spPr bwMode="auto">
            <a:xfrm>
              <a:off x="1914506" y="5429264"/>
              <a:ext cx="1300172" cy="835209"/>
            </a:xfrm>
            <a:prstGeom prst="rect">
              <a:avLst/>
            </a:prstGeom>
            <a:noFill/>
            <a:ln w="9525">
              <a:noFill/>
              <a:miter lim="800000"/>
              <a:headEnd/>
              <a:tailEnd/>
            </a:ln>
            <a:effectLst/>
          </p:spPr>
        </p:pic>
        <p:pic>
          <p:nvPicPr>
            <p:cNvPr id="69" name="Picture 2"/>
            <p:cNvPicPr>
              <a:picLocks noChangeAspect="1" noChangeArrowheads="1"/>
            </p:cNvPicPr>
            <p:nvPr/>
          </p:nvPicPr>
          <p:blipFill>
            <a:blip r:embed="rId4"/>
            <a:srcRect/>
            <a:stretch>
              <a:fillRect/>
            </a:stretch>
          </p:blipFill>
          <p:spPr bwMode="auto">
            <a:xfrm>
              <a:off x="1071538" y="3786190"/>
              <a:ext cx="315576" cy="500066"/>
            </a:xfrm>
            <a:prstGeom prst="rect">
              <a:avLst/>
            </a:prstGeom>
            <a:noFill/>
            <a:ln w="9525">
              <a:noFill/>
              <a:miter lim="800000"/>
              <a:headEnd/>
              <a:tailEnd/>
            </a:ln>
            <a:effectLst/>
          </p:spPr>
        </p:pic>
        <p:cxnSp>
          <p:nvCxnSpPr>
            <p:cNvPr id="70" name="Straight Connector 69"/>
            <p:cNvCxnSpPr>
              <a:stCxn id="69" idx="2"/>
              <a:endCxn id="65" idx="0"/>
            </p:cNvCxnSpPr>
            <p:nvPr/>
          </p:nvCxnSpPr>
          <p:spPr>
            <a:xfrm rot="5400000">
              <a:off x="800698" y="4286256"/>
              <a:ext cx="428628"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9" idx="2"/>
              <a:endCxn id="67" idx="0"/>
            </p:cNvCxnSpPr>
            <p:nvPr/>
          </p:nvCxnSpPr>
          <p:spPr>
            <a:xfrm rot="16200000" flipH="1">
              <a:off x="1472215" y="4043367"/>
              <a:ext cx="428628" cy="914406"/>
            </a:xfrm>
            <a:prstGeom prst="line">
              <a:avLst/>
            </a:prstGeom>
          </p:spPr>
          <p:style>
            <a:lnRef idx="1">
              <a:schemeClr val="accent1"/>
            </a:lnRef>
            <a:fillRef idx="0">
              <a:schemeClr val="accent1"/>
            </a:fillRef>
            <a:effectRef idx="0">
              <a:schemeClr val="accent1"/>
            </a:effectRef>
            <a:fontRef idx="minor">
              <a:schemeClr val="tx1"/>
            </a:fontRef>
          </p:style>
        </p:cxnSp>
        <p:pic>
          <p:nvPicPr>
            <p:cNvPr id="72" name="Picture 2"/>
            <p:cNvPicPr>
              <a:picLocks noChangeAspect="1" noChangeArrowheads="1"/>
            </p:cNvPicPr>
            <p:nvPr/>
          </p:nvPicPr>
          <p:blipFill>
            <a:blip r:embed="rId4"/>
            <a:srcRect/>
            <a:stretch>
              <a:fillRect/>
            </a:stretch>
          </p:blipFill>
          <p:spPr bwMode="auto">
            <a:xfrm>
              <a:off x="1000100" y="4714884"/>
              <a:ext cx="315576" cy="500066"/>
            </a:xfrm>
            <a:prstGeom prst="rect">
              <a:avLst/>
            </a:prstGeom>
            <a:noFill/>
            <a:ln w="9525">
              <a:noFill/>
              <a:miter lim="800000"/>
              <a:headEnd/>
              <a:tailEnd/>
            </a:ln>
            <a:effectLst/>
          </p:spPr>
        </p:pic>
        <p:pic>
          <p:nvPicPr>
            <p:cNvPr id="73" name="Picture 2"/>
            <p:cNvPicPr>
              <a:picLocks noChangeAspect="1" noChangeArrowheads="1"/>
            </p:cNvPicPr>
            <p:nvPr/>
          </p:nvPicPr>
          <p:blipFill>
            <a:blip r:embed="rId4"/>
            <a:srcRect/>
            <a:stretch>
              <a:fillRect/>
            </a:stretch>
          </p:blipFill>
          <p:spPr bwMode="auto">
            <a:xfrm>
              <a:off x="2527624" y="4714884"/>
              <a:ext cx="315576" cy="500066"/>
            </a:xfrm>
            <a:prstGeom prst="rect">
              <a:avLst/>
            </a:prstGeom>
            <a:noFill/>
            <a:ln w="9525">
              <a:noFill/>
              <a:miter lim="800000"/>
              <a:headEnd/>
              <a:tailEnd/>
            </a:ln>
            <a:effectLst/>
          </p:spPr>
        </p:pic>
        <p:pic>
          <p:nvPicPr>
            <p:cNvPr id="74" name="Picture 2"/>
            <p:cNvPicPr>
              <a:picLocks noChangeAspect="1" noChangeArrowheads="1"/>
            </p:cNvPicPr>
            <p:nvPr/>
          </p:nvPicPr>
          <p:blipFill>
            <a:blip r:embed="rId4"/>
            <a:srcRect/>
            <a:stretch>
              <a:fillRect/>
            </a:stretch>
          </p:blipFill>
          <p:spPr bwMode="auto">
            <a:xfrm>
              <a:off x="2200258" y="3786190"/>
              <a:ext cx="315576" cy="500066"/>
            </a:xfrm>
            <a:prstGeom prst="rect">
              <a:avLst/>
            </a:prstGeom>
            <a:noFill/>
            <a:ln w="9525">
              <a:noFill/>
              <a:miter lim="800000"/>
              <a:headEnd/>
              <a:tailEnd/>
            </a:ln>
            <a:effectLst/>
          </p:spPr>
        </p:pic>
        <p:cxnSp>
          <p:nvCxnSpPr>
            <p:cNvPr id="75" name="Straight Connector 74"/>
            <p:cNvCxnSpPr>
              <a:stCxn id="72" idx="0"/>
              <a:endCxn id="74" idx="2"/>
            </p:cNvCxnSpPr>
            <p:nvPr/>
          </p:nvCxnSpPr>
          <p:spPr>
            <a:xfrm rot="5400000" flipH="1" flipV="1">
              <a:off x="1543653" y="3900491"/>
              <a:ext cx="428628" cy="1200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5" idx="0"/>
              <a:endCxn id="74" idx="2"/>
            </p:cNvCxnSpPr>
            <p:nvPr/>
          </p:nvCxnSpPr>
          <p:spPr>
            <a:xfrm rot="5400000" flipH="1" flipV="1">
              <a:off x="1365058" y="3721896"/>
              <a:ext cx="428628" cy="1557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2" idx="0"/>
              <a:endCxn id="69" idx="2"/>
            </p:cNvCxnSpPr>
            <p:nvPr/>
          </p:nvCxnSpPr>
          <p:spPr>
            <a:xfrm rot="5400000" flipH="1" flipV="1">
              <a:off x="979293" y="4464851"/>
              <a:ext cx="42862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4" idx="2"/>
              <a:endCxn id="73" idx="0"/>
            </p:cNvCxnSpPr>
            <p:nvPr/>
          </p:nvCxnSpPr>
          <p:spPr>
            <a:xfrm rot="16200000" flipH="1">
              <a:off x="2307415" y="4336887"/>
              <a:ext cx="428628" cy="327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4" idx="2"/>
              <a:endCxn id="67" idx="0"/>
            </p:cNvCxnSpPr>
            <p:nvPr/>
          </p:nvCxnSpPr>
          <p:spPr>
            <a:xfrm rot="5400000">
              <a:off x="2036575" y="4393413"/>
              <a:ext cx="428628"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3" idx="0"/>
              <a:endCxn id="69" idx="2"/>
            </p:cNvCxnSpPr>
            <p:nvPr/>
          </p:nvCxnSpPr>
          <p:spPr>
            <a:xfrm rot="16200000" flipV="1">
              <a:off x="1743055" y="3772527"/>
              <a:ext cx="428628" cy="1456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9" idx="3"/>
              <a:endCxn id="74" idx="1"/>
            </p:cNvCxnSpPr>
            <p:nvPr/>
          </p:nvCxnSpPr>
          <p:spPr>
            <a:xfrm>
              <a:off x="1387114" y="4036223"/>
              <a:ext cx="81314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5" idx="2"/>
            </p:cNvCxnSpPr>
            <p:nvPr/>
          </p:nvCxnSpPr>
          <p:spPr>
            <a:xfrm rot="5400000">
              <a:off x="650366" y="5278932"/>
              <a:ext cx="214314" cy="8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2" idx="2"/>
            </p:cNvCxnSpPr>
            <p:nvPr/>
          </p:nvCxnSpPr>
          <p:spPr>
            <a:xfrm flipV="1">
              <a:off x="714348" y="5214950"/>
              <a:ext cx="44354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785786" y="5214950"/>
              <a:ext cx="214314"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72" idx="2"/>
            </p:cNvCxnSpPr>
            <p:nvPr/>
          </p:nvCxnSpPr>
          <p:spPr>
            <a:xfrm rot="5400000" flipH="1" flipV="1">
              <a:off x="971837" y="5243213"/>
              <a:ext cx="214314" cy="157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72" idx="2"/>
            </p:cNvCxnSpPr>
            <p:nvPr/>
          </p:nvCxnSpPr>
          <p:spPr>
            <a:xfrm rot="10800000">
              <a:off x="1157888" y="5214950"/>
              <a:ext cx="485154"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85786" y="5214950"/>
              <a:ext cx="857256"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67" idx="2"/>
            </p:cNvCxnSpPr>
            <p:nvPr/>
          </p:nvCxnSpPr>
          <p:spPr>
            <a:xfrm rot="5400000" flipH="1" flipV="1">
              <a:off x="1964825" y="5250357"/>
              <a:ext cx="214314" cy="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3" idx="2"/>
            </p:cNvCxnSpPr>
            <p:nvPr/>
          </p:nvCxnSpPr>
          <p:spPr>
            <a:xfrm flipV="1">
              <a:off x="2000232" y="5214950"/>
              <a:ext cx="68518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67" idx="2"/>
            </p:cNvCxnSpPr>
            <p:nvPr/>
          </p:nvCxnSpPr>
          <p:spPr>
            <a:xfrm rot="16200000" flipV="1">
              <a:off x="2143420" y="5215262"/>
              <a:ext cx="214314" cy="213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3" idx="2"/>
            </p:cNvCxnSpPr>
            <p:nvPr/>
          </p:nvCxnSpPr>
          <p:spPr>
            <a:xfrm flipV="1">
              <a:off x="2357422" y="5214950"/>
              <a:ext cx="32799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7" idx="2"/>
            </p:cNvCxnSpPr>
            <p:nvPr/>
          </p:nvCxnSpPr>
          <p:spPr>
            <a:xfrm rot="16200000" flipH="1">
              <a:off x="2464891" y="4893791"/>
              <a:ext cx="214314" cy="856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73" idx="2"/>
            </p:cNvCxnSpPr>
            <p:nvPr/>
          </p:nvCxnSpPr>
          <p:spPr>
            <a:xfrm rot="10800000">
              <a:off x="2685412" y="5214950"/>
              <a:ext cx="31495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219200" y="5867400"/>
              <a:ext cx="228600" cy="1588"/>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a:off x="2590800" y="5867400"/>
              <a:ext cx="228600" cy="1588"/>
            </a:xfrm>
            <a:prstGeom prst="line">
              <a:avLst/>
            </a:prstGeom>
            <a:ln>
              <a:prstDash val="sysDash"/>
            </a:ln>
          </p:spPr>
          <p:style>
            <a:lnRef idx="2">
              <a:schemeClr val="dk1"/>
            </a:lnRef>
            <a:fillRef idx="0">
              <a:schemeClr val="dk1"/>
            </a:fillRef>
            <a:effectRef idx="1">
              <a:schemeClr val="dk1"/>
            </a:effectRef>
            <a:fontRef idx="minor">
              <a:schemeClr val="tx1"/>
            </a:fontRef>
          </p:style>
        </p:cxnSp>
      </p:grpSp>
      <p:sp>
        <p:nvSpPr>
          <p:cNvPr id="108" name="Freeform 107"/>
          <p:cNvSpPr/>
          <p:nvPr/>
        </p:nvSpPr>
        <p:spPr>
          <a:xfrm>
            <a:off x="430306" y="2133600"/>
            <a:ext cx="2433918" cy="1721223"/>
          </a:xfrm>
          <a:custGeom>
            <a:avLst/>
            <a:gdLst>
              <a:gd name="connsiteX0" fmla="*/ 457200 w 2433918"/>
              <a:gd name="connsiteY0" fmla="*/ 161364 h 1721223"/>
              <a:gd name="connsiteX1" fmla="*/ 376518 w 2433918"/>
              <a:gd name="connsiteY1" fmla="*/ 215153 h 1721223"/>
              <a:gd name="connsiteX2" fmla="*/ 322729 w 2433918"/>
              <a:gd name="connsiteY2" fmla="*/ 282388 h 1721223"/>
              <a:gd name="connsiteX3" fmla="*/ 242047 w 2433918"/>
              <a:gd name="connsiteY3" fmla="*/ 389964 h 1721223"/>
              <a:gd name="connsiteX4" fmla="*/ 215153 w 2433918"/>
              <a:gd name="connsiteY4" fmla="*/ 430306 h 1721223"/>
              <a:gd name="connsiteX5" fmla="*/ 201706 w 2433918"/>
              <a:gd name="connsiteY5" fmla="*/ 470647 h 1721223"/>
              <a:gd name="connsiteX6" fmla="*/ 134470 w 2433918"/>
              <a:gd name="connsiteY6" fmla="*/ 551329 h 1721223"/>
              <a:gd name="connsiteX7" fmla="*/ 107576 w 2433918"/>
              <a:gd name="connsiteY7" fmla="*/ 618564 h 1721223"/>
              <a:gd name="connsiteX8" fmla="*/ 53788 w 2433918"/>
              <a:gd name="connsiteY8" fmla="*/ 726141 h 1721223"/>
              <a:gd name="connsiteX9" fmla="*/ 26894 w 2433918"/>
              <a:gd name="connsiteY9" fmla="*/ 820270 h 1721223"/>
              <a:gd name="connsiteX10" fmla="*/ 0 w 2433918"/>
              <a:gd name="connsiteY10" fmla="*/ 900953 h 1721223"/>
              <a:gd name="connsiteX11" fmla="*/ 13447 w 2433918"/>
              <a:gd name="connsiteY11" fmla="*/ 1506070 h 1721223"/>
              <a:gd name="connsiteX12" fmla="*/ 134470 w 2433918"/>
              <a:gd name="connsiteY12" fmla="*/ 1600200 h 1721223"/>
              <a:gd name="connsiteX13" fmla="*/ 282388 w 2433918"/>
              <a:gd name="connsiteY13" fmla="*/ 1613647 h 1721223"/>
              <a:gd name="connsiteX14" fmla="*/ 430306 w 2433918"/>
              <a:gd name="connsiteY14" fmla="*/ 1653988 h 1721223"/>
              <a:gd name="connsiteX15" fmla="*/ 470647 w 2433918"/>
              <a:gd name="connsiteY15" fmla="*/ 1667435 h 1721223"/>
              <a:gd name="connsiteX16" fmla="*/ 578223 w 2433918"/>
              <a:gd name="connsiteY16" fmla="*/ 1694329 h 1721223"/>
              <a:gd name="connsiteX17" fmla="*/ 658906 w 2433918"/>
              <a:gd name="connsiteY17" fmla="*/ 1721223 h 1721223"/>
              <a:gd name="connsiteX18" fmla="*/ 2312894 w 2433918"/>
              <a:gd name="connsiteY18" fmla="*/ 1707776 h 1721223"/>
              <a:gd name="connsiteX19" fmla="*/ 2339788 w 2433918"/>
              <a:gd name="connsiteY19" fmla="*/ 1667435 h 1721223"/>
              <a:gd name="connsiteX20" fmla="*/ 2380129 w 2433918"/>
              <a:gd name="connsiteY20" fmla="*/ 1586753 h 1721223"/>
              <a:gd name="connsiteX21" fmla="*/ 2407023 w 2433918"/>
              <a:gd name="connsiteY21" fmla="*/ 1506070 h 1721223"/>
              <a:gd name="connsiteX22" fmla="*/ 2420470 w 2433918"/>
              <a:gd name="connsiteY22" fmla="*/ 1465729 h 1721223"/>
              <a:gd name="connsiteX23" fmla="*/ 2433918 w 2433918"/>
              <a:gd name="connsiteY23" fmla="*/ 1143000 h 1721223"/>
              <a:gd name="connsiteX24" fmla="*/ 2420470 w 2433918"/>
              <a:gd name="connsiteY24" fmla="*/ 1075764 h 1721223"/>
              <a:gd name="connsiteX25" fmla="*/ 2407023 w 2433918"/>
              <a:gd name="connsiteY25" fmla="*/ 484094 h 1721223"/>
              <a:gd name="connsiteX26" fmla="*/ 2380129 w 2433918"/>
              <a:gd name="connsiteY26" fmla="*/ 336176 h 1721223"/>
              <a:gd name="connsiteX27" fmla="*/ 2312894 w 2433918"/>
              <a:gd name="connsiteY27" fmla="*/ 255494 h 1721223"/>
              <a:gd name="connsiteX28" fmla="*/ 2272553 w 2433918"/>
              <a:gd name="connsiteY28" fmla="*/ 201706 h 1721223"/>
              <a:gd name="connsiteX29" fmla="*/ 2245659 w 2433918"/>
              <a:gd name="connsiteY29" fmla="*/ 174811 h 1721223"/>
              <a:gd name="connsiteX30" fmla="*/ 2151529 w 2433918"/>
              <a:gd name="connsiteY30" fmla="*/ 67235 h 1721223"/>
              <a:gd name="connsiteX31" fmla="*/ 2057400 w 2433918"/>
              <a:gd name="connsiteY31" fmla="*/ 13447 h 1721223"/>
              <a:gd name="connsiteX32" fmla="*/ 2003612 w 2433918"/>
              <a:gd name="connsiteY32" fmla="*/ 0 h 1721223"/>
              <a:gd name="connsiteX33" fmla="*/ 1640541 w 2433918"/>
              <a:gd name="connsiteY33" fmla="*/ 13447 h 1721223"/>
              <a:gd name="connsiteX34" fmla="*/ 658906 w 2433918"/>
              <a:gd name="connsiteY34" fmla="*/ 13447 h 1721223"/>
              <a:gd name="connsiteX35" fmla="*/ 618565 w 2433918"/>
              <a:gd name="connsiteY35" fmla="*/ 26894 h 1721223"/>
              <a:gd name="connsiteX36" fmla="*/ 470647 w 2433918"/>
              <a:gd name="connsiteY36" fmla="*/ 147917 h 1721223"/>
              <a:gd name="connsiteX37" fmla="*/ 457200 w 2433918"/>
              <a:gd name="connsiteY37" fmla="*/ 161364 h 172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33918" h="1721223">
                <a:moveTo>
                  <a:pt x="457200" y="161364"/>
                </a:moveTo>
                <a:cubicBezTo>
                  <a:pt x="430306" y="179294"/>
                  <a:pt x="399374" y="192298"/>
                  <a:pt x="376518" y="215153"/>
                </a:cubicBezTo>
                <a:cubicBezTo>
                  <a:pt x="329324" y="262345"/>
                  <a:pt x="367963" y="220191"/>
                  <a:pt x="322729" y="282388"/>
                </a:cubicBezTo>
                <a:cubicBezTo>
                  <a:pt x="296365" y="318638"/>
                  <a:pt x="266910" y="352668"/>
                  <a:pt x="242047" y="389964"/>
                </a:cubicBezTo>
                <a:cubicBezTo>
                  <a:pt x="233082" y="403411"/>
                  <a:pt x="222381" y="415851"/>
                  <a:pt x="215153" y="430306"/>
                </a:cubicBezTo>
                <a:cubicBezTo>
                  <a:pt x="208814" y="442984"/>
                  <a:pt x="208045" y="457969"/>
                  <a:pt x="201706" y="470647"/>
                </a:cubicBezTo>
                <a:cubicBezTo>
                  <a:pt x="182984" y="508091"/>
                  <a:pt x="164211" y="521589"/>
                  <a:pt x="134470" y="551329"/>
                </a:cubicBezTo>
                <a:cubicBezTo>
                  <a:pt x="125505" y="573741"/>
                  <a:pt x="117691" y="596648"/>
                  <a:pt x="107576" y="618564"/>
                </a:cubicBezTo>
                <a:cubicBezTo>
                  <a:pt x="90775" y="654965"/>
                  <a:pt x="64802" y="687592"/>
                  <a:pt x="53788" y="726141"/>
                </a:cubicBezTo>
                <a:cubicBezTo>
                  <a:pt x="44823" y="757517"/>
                  <a:pt x="36491" y="789081"/>
                  <a:pt x="26894" y="820270"/>
                </a:cubicBezTo>
                <a:cubicBezTo>
                  <a:pt x="18557" y="847365"/>
                  <a:pt x="0" y="900953"/>
                  <a:pt x="0" y="900953"/>
                </a:cubicBezTo>
                <a:cubicBezTo>
                  <a:pt x="4482" y="1102659"/>
                  <a:pt x="5048" y="1304489"/>
                  <a:pt x="13447" y="1506070"/>
                </a:cubicBezTo>
                <a:cubicBezTo>
                  <a:pt x="15984" y="1566953"/>
                  <a:pt x="83318" y="1595550"/>
                  <a:pt x="134470" y="1600200"/>
                </a:cubicBezTo>
                <a:lnTo>
                  <a:pt x="282388" y="1613647"/>
                </a:lnTo>
                <a:cubicBezTo>
                  <a:pt x="455476" y="1671343"/>
                  <a:pt x="278252" y="1615975"/>
                  <a:pt x="430306" y="1653988"/>
                </a:cubicBezTo>
                <a:cubicBezTo>
                  <a:pt x="444057" y="1657426"/>
                  <a:pt x="456972" y="1663705"/>
                  <a:pt x="470647" y="1667435"/>
                </a:cubicBezTo>
                <a:cubicBezTo>
                  <a:pt x="506307" y="1677160"/>
                  <a:pt x="543157" y="1682641"/>
                  <a:pt x="578223" y="1694329"/>
                </a:cubicBezTo>
                <a:lnTo>
                  <a:pt x="658906" y="1721223"/>
                </a:lnTo>
                <a:lnTo>
                  <a:pt x="2312894" y="1707776"/>
                </a:lnTo>
                <a:cubicBezTo>
                  <a:pt x="2329047" y="1707259"/>
                  <a:pt x="2332560" y="1681890"/>
                  <a:pt x="2339788" y="1667435"/>
                </a:cubicBezTo>
                <a:cubicBezTo>
                  <a:pt x="2395461" y="1556089"/>
                  <a:pt x="2303055" y="1702365"/>
                  <a:pt x="2380129" y="1586753"/>
                </a:cubicBezTo>
                <a:lnTo>
                  <a:pt x="2407023" y="1506070"/>
                </a:lnTo>
                <a:lnTo>
                  <a:pt x="2420470" y="1465729"/>
                </a:lnTo>
                <a:cubicBezTo>
                  <a:pt x="2424953" y="1358153"/>
                  <a:pt x="2433918" y="1250670"/>
                  <a:pt x="2433918" y="1143000"/>
                </a:cubicBezTo>
                <a:cubicBezTo>
                  <a:pt x="2433918" y="1120144"/>
                  <a:pt x="2421402" y="1098601"/>
                  <a:pt x="2420470" y="1075764"/>
                </a:cubicBezTo>
                <a:cubicBezTo>
                  <a:pt x="2412424" y="878654"/>
                  <a:pt x="2414753" y="681217"/>
                  <a:pt x="2407023" y="484094"/>
                </a:cubicBezTo>
                <a:cubicBezTo>
                  <a:pt x="2406395" y="468087"/>
                  <a:pt x="2392264" y="364492"/>
                  <a:pt x="2380129" y="336176"/>
                </a:cubicBezTo>
                <a:cubicBezTo>
                  <a:pt x="2363146" y="296549"/>
                  <a:pt x="2340588" y="287803"/>
                  <a:pt x="2312894" y="255494"/>
                </a:cubicBezTo>
                <a:cubicBezTo>
                  <a:pt x="2298309" y="238478"/>
                  <a:pt x="2286900" y="218923"/>
                  <a:pt x="2272553" y="201706"/>
                </a:cubicBezTo>
                <a:cubicBezTo>
                  <a:pt x="2264437" y="191966"/>
                  <a:pt x="2253579" y="184711"/>
                  <a:pt x="2245659" y="174811"/>
                </a:cubicBezTo>
                <a:cubicBezTo>
                  <a:pt x="2205043" y="124041"/>
                  <a:pt x="2222623" y="114631"/>
                  <a:pt x="2151529" y="67235"/>
                </a:cubicBezTo>
                <a:cubicBezTo>
                  <a:pt x="2118089" y="44942"/>
                  <a:pt x="2096396" y="28071"/>
                  <a:pt x="2057400" y="13447"/>
                </a:cubicBezTo>
                <a:cubicBezTo>
                  <a:pt x="2040096" y="6958"/>
                  <a:pt x="2021541" y="4482"/>
                  <a:pt x="2003612" y="0"/>
                </a:cubicBezTo>
                <a:lnTo>
                  <a:pt x="1640541" y="13447"/>
                </a:lnTo>
                <a:cubicBezTo>
                  <a:pt x="716369" y="32700"/>
                  <a:pt x="1011450" y="101583"/>
                  <a:pt x="658906" y="13447"/>
                </a:cubicBezTo>
                <a:cubicBezTo>
                  <a:pt x="645459" y="17929"/>
                  <a:pt x="629905" y="18389"/>
                  <a:pt x="618565" y="26894"/>
                </a:cubicBezTo>
                <a:cubicBezTo>
                  <a:pt x="591756" y="47000"/>
                  <a:pt x="513165" y="147917"/>
                  <a:pt x="470647" y="147917"/>
                </a:cubicBezTo>
                <a:lnTo>
                  <a:pt x="457200" y="161364"/>
                </a:lnTo>
                <a:close/>
              </a:path>
            </a:pathLst>
          </a:cu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ontent Placeholder 2"/>
          <p:cNvSpPr txBox="1">
            <a:spLocks/>
          </p:cNvSpPr>
          <p:nvPr/>
        </p:nvSpPr>
        <p:spPr>
          <a:xfrm>
            <a:off x="3810000" y="2057400"/>
            <a:ext cx="5029200" cy="1905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Expensive high-end switches to scale up</a:t>
            </a:r>
          </a:p>
          <a:p>
            <a:pPr marL="342900" lvl="0" indent="-342900">
              <a:spcBef>
                <a:spcPct val="20000"/>
              </a:spcBef>
              <a:buFont typeface="Arial" pitchFamily="34" charset="0"/>
              <a:buChar char="•"/>
              <a:defRPr/>
            </a:pPr>
            <a:r>
              <a:rPr lang="en-US" sz="2400" dirty="0" smtClean="0"/>
              <a:t>Single point of failure and bandwidth bottleneck</a:t>
            </a:r>
          </a:p>
          <a:p>
            <a:pPr marL="800100" lvl="1" indent="-342900">
              <a:spcBef>
                <a:spcPct val="20000"/>
              </a:spcBef>
              <a:buFont typeface="Calibri"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Experiences</a:t>
            </a:r>
            <a:r>
              <a:rPr kumimoji="0" lang="en-US" sz="2400" b="0" i="0" u="none" strike="noStrike" kern="1200" cap="none" spc="0" normalizeH="0" noProof="0" dirty="0" smtClean="0">
                <a:ln>
                  <a:noFill/>
                </a:ln>
                <a:solidFill>
                  <a:schemeClr val="tx1"/>
                </a:solidFill>
                <a:effectLst/>
                <a:uLnTx/>
                <a:uFillTx/>
                <a:latin typeface="+mn-lt"/>
                <a:ea typeface="+mn-ea"/>
                <a:cs typeface="+mn-cs"/>
              </a:rPr>
              <a:t> from real systems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0" name="Left Arrow 109"/>
          <p:cNvSpPr/>
          <p:nvPr/>
        </p:nvSpPr>
        <p:spPr>
          <a:xfrm>
            <a:off x="3048000" y="2819400"/>
            <a:ext cx="762000" cy="3092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2"/>
          <p:cNvSpPr txBox="1">
            <a:spLocks/>
          </p:cNvSpPr>
          <p:nvPr/>
        </p:nvSpPr>
        <p:spPr>
          <a:xfrm>
            <a:off x="381000" y="5334000"/>
            <a:ext cx="4343400" cy="83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Our</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lang="en-US" sz="3200" dirty="0" smtClean="0"/>
              <a:t>answer</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4400" b="1" i="1" u="none" strike="noStrike" kern="1200" cap="none" spc="0" normalizeH="0" noProof="0" dirty="0" err="1" smtClean="0">
                <a:ln>
                  <a:noFill/>
                </a:ln>
                <a:solidFill>
                  <a:srgbClr val="00B050"/>
                </a:solidFill>
                <a:effectLst/>
                <a:uLnTx/>
                <a:uFillTx/>
                <a:latin typeface="+mn-lt"/>
                <a:ea typeface="+mn-ea"/>
                <a:cs typeface="+mn-cs"/>
              </a:rPr>
              <a:t>DCell</a:t>
            </a:r>
            <a:endParaRPr kumimoji="0" lang="en-US" sz="4400" b="1" i="1" u="none" strike="noStrike" kern="1200" cap="none" spc="0" normalizeH="0" noProof="0" dirty="0" smtClean="0">
              <a:ln>
                <a:noFill/>
              </a:ln>
              <a:solidFill>
                <a:srgbClr val="00B050"/>
              </a:solidFill>
              <a:effectLst/>
              <a:uLnTx/>
              <a:uFillTx/>
              <a:latin typeface="+mn-lt"/>
              <a:ea typeface="+mn-ea"/>
              <a:cs typeface="+mn-cs"/>
            </a:endParaRPr>
          </a:p>
        </p:txBody>
      </p:sp>
      <p:sp>
        <p:nvSpPr>
          <p:cNvPr id="52" name="Slide Number Placeholder 51"/>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blinds(horizontal)">
                                      <p:cBhvr>
                                        <p:cTn id="7" dur="500"/>
                                        <p:tgtEl>
                                          <p:spTgt spid="10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blinds(horizontal)">
                                      <p:cBhvr>
                                        <p:cTn id="10" dur="500"/>
                                        <p:tgtEl>
                                          <p:spTgt spid="1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blinds(horizontal)">
                                      <p:cBhvr>
                                        <p:cTn id="13" dur="500"/>
                                        <p:tgtEl>
                                          <p:spTgt spid="10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linds(horizontal)">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p:bldP spid="110"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DCell</a:t>
            </a:r>
            <a:r>
              <a:rPr lang="en-US" dirty="0" smtClean="0"/>
              <a:t> Ideas</a:t>
            </a:r>
            <a:endParaRPr lang="en-US" dirty="0"/>
          </a:p>
        </p:txBody>
      </p:sp>
      <p:sp>
        <p:nvSpPr>
          <p:cNvPr id="4" name="Content Placeholder 2"/>
          <p:cNvSpPr txBox="1">
            <a:spLocks/>
          </p:cNvSpPr>
          <p:nvPr/>
        </p:nvSpPr>
        <p:spPr>
          <a:xfrm>
            <a:off x="228600" y="1447800"/>
            <a:ext cx="8534400" cy="426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B050"/>
                </a:solidFill>
                <a:effectLst/>
                <a:uLnTx/>
                <a:uFillTx/>
                <a:latin typeface="+mn-lt"/>
                <a:ea typeface="+mn-ea"/>
                <a:cs typeface="+mn-cs"/>
              </a:rPr>
              <a:t> #1: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mini-switches to scale out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B050"/>
                </a:solidFill>
                <a:effectLst/>
                <a:uLnTx/>
                <a:uFillTx/>
                <a:latin typeface="+mn-lt"/>
                <a:ea typeface="+mn-ea"/>
                <a:cs typeface="+mn-cs"/>
              </a:rPr>
              <a:t> #2: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Leverage servers be part of the routing infrastructure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Servers have multiple ports and need to forward</a:t>
            </a:r>
            <a:r>
              <a:rPr kumimoji="0" lang="en-US" sz="2800" b="0" i="0" u="none" strike="noStrike" kern="1200" cap="none" spc="0" normalizeH="0" noProof="0" dirty="0" smtClean="0">
                <a:ln>
                  <a:noFill/>
                </a:ln>
                <a:solidFill>
                  <a:schemeClr val="tx1"/>
                </a:solidFill>
                <a:effectLst/>
                <a:uLnTx/>
                <a:uFillTx/>
                <a:latin typeface="+mn-lt"/>
                <a:ea typeface="+mn-ea"/>
                <a:cs typeface="+mn-cs"/>
              </a:rPr>
              <a:t> packets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B050"/>
                </a:solidFill>
                <a:effectLst/>
                <a:uLnTx/>
                <a:uFillTx/>
                <a:latin typeface="+mn-lt"/>
                <a:ea typeface="+mn-ea"/>
                <a:cs typeface="+mn-cs"/>
              </a:rPr>
              <a:t> #3: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recursion to scale and build complete graph to increase capacity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dirty="0" err="1" smtClean="0"/>
              <a:t>DCell</a:t>
            </a:r>
            <a:r>
              <a:rPr lang="en-US" dirty="0" smtClean="0"/>
              <a:t>: the Construction</a:t>
            </a:r>
            <a:endParaRPr lang="en-US" dirty="0"/>
          </a:p>
        </p:txBody>
      </p:sp>
      <p:grpSp>
        <p:nvGrpSpPr>
          <p:cNvPr id="33" name="Group 32"/>
          <p:cNvGrpSpPr/>
          <p:nvPr/>
        </p:nvGrpSpPr>
        <p:grpSpPr>
          <a:xfrm>
            <a:off x="5867400" y="2286000"/>
            <a:ext cx="2895600" cy="2590800"/>
            <a:chOff x="6096000" y="2057400"/>
            <a:chExt cx="2895600" cy="2590800"/>
          </a:xfrm>
        </p:grpSpPr>
        <p:cxnSp>
          <p:nvCxnSpPr>
            <p:cNvPr id="28" name="Straight Connector 27"/>
            <p:cNvCxnSpPr/>
            <p:nvPr/>
          </p:nvCxnSpPr>
          <p:spPr>
            <a:xfrm rot="5400000">
              <a:off x="6362700" y="2857500"/>
              <a:ext cx="15240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29400" y="41148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7315200" y="2971800"/>
              <a:ext cx="1447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010400" y="2057400"/>
              <a:ext cx="1143000" cy="1066800"/>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7848600" y="3581400"/>
              <a:ext cx="1143000" cy="1066800"/>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6096000" y="3581400"/>
              <a:ext cx="1143000" cy="1066800"/>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7" name="Slide Number Placeholder 26"/>
          <p:cNvSpPr>
            <a:spLocks noGrp="1"/>
          </p:cNvSpPr>
          <p:nvPr>
            <p:ph type="sldNum" sz="quarter" idx="12"/>
          </p:nvPr>
        </p:nvSpPr>
        <p:spPr/>
        <p:txBody>
          <a:bodyPr/>
          <a:lstStyle/>
          <a:p>
            <a:fld id="{B6F15528-21DE-4FAA-801E-634DDDAF4B2B}" type="slidenum">
              <a:rPr lang="en-US" smtClean="0"/>
              <a:pPr/>
              <a:t>6</a:t>
            </a:fld>
            <a:endParaRPr lang="en-US" dirty="0"/>
          </a:p>
        </p:txBody>
      </p:sp>
      <p:grpSp>
        <p:nvGrpSpPr>
          <p:cNvPr id="35" name="Group 34"/>
          <p:cNvGrpSpPr/>
          <p:nvPr/>
        </p:nvGrpSpPr>
        <p:grpSpPr>
          <a:xfrm>
            <a:off x="2438400" y="1371600"/>
            <a:ext cx="4043362" cy="4638020"/>
            <a:chOff x="-6705600" y="2209800"/>
            <a:chExt cx="4043362" cy="4638020"/>
          </a:xfrm>
        </p:grpSpPr>
        <p:grpSp>
          <p:nvGrpSpPr>
            <p:cNvPr id="6" name="Group 14"/>
            <p:cNvGrpSpPr/>
            <p:nvPr/>
          </p:nvGrpSpPr>
          <p:grpSpPr>
            <a:xfrm>
              <a:off x="-6629400" y="2209800"/>
              <a:ext cx="3967162" cy="3514725"/>
              <a:chOff x="2814638" y="1671638"/>
              <a:chExt cx="3967162" cy="3514725"/>
            </a:xfrm>
          </p:grpSpPr>
          <p:pic>
            <p:nvPicPr>
              <p:cNvPr id="1028" name="Picture 4"/>
              <p:cNvPicPr>
                <a:picLocks noChangeAspect="1" noChangeArrowheads="1"/>
              </p:cNvPicPr>
              <p:nvPr/>
            </p:nvPicPr>
            <p:blipFill>
              <a:blip r:embed="rId3"/>
              <a:srcRect/>
              <a:stretch>
                <a:fillRect/>
              </a:stretch>
            </p:blipFill>
            <p:spPr bwMode="auto">
              <a:xfrm>
                <a:off x="2814638" y="1671638"/>
                <a:ext cx="3514725" cy="3514725"/>
              </a:xfrm>
              <a:prstGeom prst="rect">
                <a:avLst/>
              </a:prstGeom>
              <a:noFill/>
              <a:ln w="9525">
                <a:noFill/>
                <a:miter lim="800000"/>
                <a:headEnd/>
                <a:tailEnd/>
              </a:ln>
              <a:effectLst/>
            </p:spPr>
          </p:pic>
          <p:sp>
            <p:nvSpPr>
              <p:cNvPr id="14" name="TextBox 13"/>
              <p:cNvSpPr txBox="1"/>
              <p:nvPr/>
            </p:nvSpPr>
            <p:spPr>
              <a:xfrm>
                <a:off x="5715000" y="1828800"/>
                <a:ext cx="1066800" cy="369332"/>
              </a:xfrm>
              <a:prstGeom prst="rect">
                <a:avLst/>
              </a:prstGeom>
              <a:noFill/>
            </p:spPr>
            <p:txBody>
              <a:bodyPr wrap="square" rtlCol="0">
                <a:spAutoFit/>
              </a:bodyPr>
              <a:lstStyle/>
              <a:p>
                <a:r>
                  <a:rPr lang="en-US" dirty="0" smtClean="0"/>
                  <a:t>Dcell_0</a:t>
                </a:r>
                <a:endParaRPr lang="en-US" dirty="0"/>
              </a:p>
            </p:txBody>
          </p:sp>
        </p:grpSp>
        <p:sp>
          <p:nvSpPr>
            <p:cNvPr id="19" name="TextBox 18"/>
            <p:cNvSpPr txBox="1"/>
            <p:nvPr/>
          </p:nvSpPr>
          <p:spPr>
            <a:xfrm>
              <a:off x="-5791200" y="4800600"/>
              <a:ext cx="2514600" cy="461665"/>
            </a:xfrm>
            <a:prstGeom prst="rect">
              <a:avLst/>
            </a:prstGeom>
            <a:noFill/>
          </p:spPr>
          <p:txBody>
            <a:bodyPr wrap="square" rtlCol="0">
              <a:spAutoFit/>
            </a:bodyPr>
            <a:lstStyle/>
            <a:p>
              <a:r>
                <a:rPr lang="en-US" sz="2400" b="1" dirty="0" smtClean="0"/>
                <a:t>Server</a:t>
              </a:r>
              <a:endParaRPr lang="en-US" sz="2400" b="1" dirty="0"/>
            </a:p>
          </p:txBody>
        </p:sp>
        <p:sp>
          <p:nvSpPr>
            <p:cNvPr id="20" name="TextBox 19"/>
            <p:cNvSpPr txBox="1"/>
            <p:nvPr/>
          </p:nvSpPr>
          <p:spPr>
            <a:xfrm>
              <a:off x="-5486400" y="2743200"/>
              <a:ext cx="1307409" cy="369332"/>
            </a:xfrm>
            <a:prstGeom prst="rect">
              <a:avLst/>
            </a:prstGeom>
            <a:noFill/>
          </p:spPr>
          <p:txBody>
            <a:bodyPr wrap="none" rtlCol="0">
              <a:spAutoFit/>
            </a:bodyPr>
            <a:lstStyle/>
            <a:p>
              <a:r>
                <a:rPr lang="en-US" b="1" dirty="0" smtClean="0"/>
                <a:t>Mini-switch</a:t>
              </a:r>
              <a:endParaRPr lang="en-US" b="1" dirty="0"/>
            </a:p>
          </p:txBody>
        </p:sp>
        <p:sp>
          <p:nvSpPr>
            <p:cNvPr id="21" name="TextBox 20"/>
            <p:cNvSpPr txBox="1"/>
            <p:nvPr/>
          </p:nvSpPr>
          <p:spPr>
            <a:xfrm>
              <a:off x="-6705600" y="5867400"/>
              <a:ext cx="3886200" cy="523220"/>
            </a:xfrm>
            <a:prstGeom prst="rect">
              <a:avLst/>
            </a:prstGeom>
            <a:noFill/>
          </p:spPr>
          <p:txBody>
            <a:bodyPr wrap="square" rtlCol="0">
              <a:spAutoFit/>
            </a:bodyPr>
            <a:lstStyle/>
            <a:p>
              <a:r>
                <a:rPr lang="en-US" sz="2800" dirty="0" smtClean="0"/>
                <a:t>n servers in a DCell_0</a:t>
              </a:r>
              <a:endParaRPr lang="en-US" sz="2800" dirty="0"/>
            </a:p>
          </p:txBody>
        </p:sp>
        <p:sp>
          <p:nvSpPr>
            <p:cNvPr id="29" name="TextBox 28"/>
            <p:cNvSpPr txBox="1"/>
            <p:nvPr/>
          </p:nvSpPr>
          <p:spPr>
            <a:xfrm>
              <a:off x="-6705600" y="6324600"/>
              <a:ext cx="2362200" cy="523220"/>
            </a:xfrm>
            <a:prstGeom prst="rect">
              <a:avLst/>
            </a:prstGeom>
            <a:noFill/>
          </p:spPr>
          <p:txBody>
            <a:bodyPr wrap="square" rtlCol="0">
              <a:spAutoFit/>
            </a:bodyPr>
            <a:lstStyle/>
            <a:p>
              <a:r>
                <a:rPr lang="en-US" sz="2800" dirty="0" smtClean="0"/>
                <a:t>n=2, k=0</a:t>
              </a:r>
            </a:p>
          </p:txBody>
        </p:sp>
      </p:grpSp>
      <p:grpSp>
        <p:nvGrpSpPr>
          <p:cNvPr id="36" name="Group 35"/>
          <p:cNvGrpSpPr/>
          <p:nvPr/>
        </p:nvGrpSpPr>
        <p:grpSpPr>
          <a:xfrm>
            <a:off x="533400" y="1295400"/>
            <a:ext cx="6172200" cy="4648200"/>
            <a:chOff x="685800" y="1447800"/>
            <a:chExt cx="6172200" cy="4648200"/>
          </a:xfrm>
        </p:grpSpPr>
        <p:grpSp>
          <p:nvGrpSpPr>
            <p:cNvPr id="3" name="Group 10"/>
            <p:cNvGrpSpPr/>
            <p:nvPr/>
          </p:nvGrpSpPr>
          <p:grpSpPr>
            <a:xfrm>
              <a:off x="685800" y="1447800"/>
              <a:ext cx="4994343" cy="4648200"/>
              <a:chOff x="990600" y="5486400"/>
              <a:chExt cx="4994343" cy="4648200"/>
            </a:xfrm>
          </p:grpSpPr>
          <p:pic>
            <p:nvPicPr>
              <p:cNvPr id="2050" name="Picture 2"/>
              <p:cNvPicPr>
                <a:picLocks noChangeAspect="1" noChangeArrowheads="1"/>
              </p:cNvPicPr>
              <p:nvPr/>
            </p:nvPicPr>
            <p:blipFill>
              <a:blip r:embed="rId4"/>
              <a:srcRect/>
              <a:stretch>
                <a:fillRect/>
              </a:stretch>
            </p:blipFill>
            <p:spPr bwMode="auto">
              <a:xfrm>
                <a:off x="990600" y="5486400"/>
                <a:ext cx="4994343" cy="4648200"/>
              </a:xfrm>
              <a:prstGeom prst="rect">
                <a:avLst/>
              </a:prstGeom>
              <a:noFill/>
              <a:ln w="9525">
                <a:noFill/>
                <a:miter lim="800000"/>
                <a:headEnd/>
                <a:tailEnd/>
              </a:ln>
              <a:effectLst/>
            </p:spPr>
          </p:pic>
          <p:sp>
            <p:nvSpPr>
              <p:cNvPr id="8" name="TextBox 7"/>
              <p:cNvSpPr txBox="1"/>
              <p:nvPr/>
            </p:nvSpPr>
            <p:spPr>
              <a:xfrm>
                <a:off x="4876800" y="5791200"/>
                <a:ext cx="1066800" cy="381000"/>
              </a:xfrm>
              <a:prstGeom prst="rect">
                <a:avLst/>
              </a:prstGeom>
              <a:noFill/>
            </p:spPr>
            <p:txBody>
              <a:bodyPr wrap="square" rtlCol="0">
                <a:spAutoFit/>
              </a:bodyPr>
              <a:lstStyle/>
              <a:p>
                <a:r>
                  <a:rPr lang="en-US" dirty="0" smtClean="0"/>
                  <a:t>DCell_1</a:t>
                </a:r>
                <a:endParaRPr lang="en-US" dirty="0"/>
              </a:p>
            </p:txBody>
          </p:sp>
        </p:grpSp>
        <p:sp>
          <p:nvSpPr>
            <p:cNvPr id="31" name="TextBox 30"/>
            <p:cNvSpPr txBox="1"/>
            <p:nvPr/>
          </p:nvSpPr>
          <p:spPr>
            <a:xfrm>
              <a:off x="4495800" y="1991380"/>
              <a:ext cx="2362200" cy="523220"/>
            </a:xfrm>
            <a:prstGeom prst="rect">
              <a:avLst/>
            </a:prstGeom>
            <a:noFill/>
          </p:spPr>
          <p:txBody>
            <a:bodyPr wrap="square" rtlCol="0">
              <a:spAutoFit/>
            </a:bodyPr>
            <a:lstStyle/>
            <a:p>
              <a:r>
                <a:rPr lang="en-US" sz="2800" dirty="0" smtClean="0"/>
                <a:t>n=2, k=1</a:t>
              </a:r>
            </a:p>
          </p:txBody>
        </p:sp>
      </p:grpSp>
      <p:grpSp>
        <p:nvGrpSpPr>
          <p:cNvPr id="37" name="Group 36"/>
          <p:cNvGrpSpPr/>
          <p:nvPr/>
        </p:nvGrpSpPr>
        <p:grpSpPr>
          <a:xfrm>
            <a:off x="609600" y="139700"/>
            <a:ext cx="6553200" cy="6565900"/>
            <a:chOff x="8077200" y="2133600"/>
            <a:chExt cx="6553200" cy="6565900"/>
          </a:xfrm>
        </p:grpSpPr>
        <p:grpSp>
          <p:nvGrpSpPr>
            <p:cNvPr id="4" name="Group 11"/>
            <p:cNvGrpSpPr/>
            <p:nvPr/>
          </p:nvGrpSpPr>
          <p:grpSpPr>
            <a:xfrm>
              <a:off x="8077200" y="2133600"/>
              <a:ext cx="6553200" cy="6565900"/>
              <a:chOff x="8305800" y="2743200"/>
              <a:chExt cx="6553200" cy="6565900"/>
            </a:xfrm>
          </p:grpSpPr>
          <p:pic>
            <p:nvPicPr>
              <p:cNvPr id="1027" name="Picture 3"/>
              <p:cNvPicPr>
                <a:picLocks noChangeAspect="1" noChangeArrowheads="1"/>
              </p:cNvPicPr>
              <p:nvPr/>
            </p:nvPicPr>
            <p:blipFill>
              <a:blip r:embed="rId5"/>
              <a:srcRect/>
              <a:stretch>
                <a:fillRect/>
              </a:stretch>
            </p:blipFill>
            <p:spPr bwMode="auto">
              <a:xfrm>
                <a:off x="8445950" y="2743200"/>
                <a:ext cx="6413050" cy="6565900"/>
              </a:xfrm>
              <a:prstGeom prst="rect">
                <a:avLst/>
              </a:prstGeom>
              <a:noFill/>
              <a:ln w="9525">
                <a:noFill/>
                <a:miter lim="800000"/>
                <a:headEnd/>
                <a:tailEnd/>
              </a:ln>
              <a:effectLst/>
            </p:spPr>
          </p:pic>
          <p:sp>
            <p:nvSpPr>
              <p:cNvPr id="9" name="TextBox 8"/>
              <p:cNvSpPr txBox="1"/>
              <p:nvPr/>
            </p:nvSpPr>
            <p:spPr>
              <a:xfrm>
                <a:off x="8305800" y="3756680"/>
                <a:ext cx="990600" cy="369332"/>
              </a:xfrm>
              <a:prstGeom prst="rect">
                <a:avLst/>
              </a:prstGeom>
              <a:noFill/>
            </p:spPr>
            <p:txBody>
              <a:bodyPr wrap="square" rtlCol="0">
                <a:spAutoFit/>
              </a:bodyPr>
              <a:lstStyle/>
              <a:p>
                <a:r>
                  <a:rPr lang="en-US" dirty="0" smtClean="0"/>
                  <a:t>Dcell_2</a:t>
                </a:r>
                <a:endParaRPr lang="en-US" dirty="0"/>
              </a:p>
            </p:txBody>
          </p:sp>
        </p:grpSp>
        <p:sp>
          <p:nvSpPr>
            <p:cNvPr id="34" name="TextBox 33"/>
            <p:cNvSpPr txBox="1"/>
            <p:nvPr/>
          </p:nvSpPr>
          <p:spPr>
            <a:xfrm>
              <a:off x="8077200" y="3375680"/>
              <a:ext cx="2362200" cy="523220"/>
            </a:xfrm>
            <a:prstGeom prst="rect">
              <a:avLst/>
            </a:prstGeom>
            <a:noFill/>
          </p:spPr>
          <p:txBody>
            <a:bodyPr wrap="square" rtlCol="0">
              <a:spAutoFit/>
            </a:bodyPr>
            <a:lstStyle/>
            <a:p>
              <a:r>
                <a:rPr lang="en-US" sz="2800" dirty="0" smtClean="0"/>
                <a:t>n=2, k=2</a:t>
              </a:r>
            </a:p>
          </p:txBody>
        </p:sp>
      </p:grpSp>
      <p:pic>
        <p:nvPicPr>
          <p:cNvPr id="4097" name="Picture 1"/>
          <p:cNvPicPr>
            <a:picLocks noChangeAspect="1" noChangeArrowheads="1"/>
          </p:cNvPicPr>
          <p:nvPr/>
        </p:nvPicPr>
        <p:blipFill>
          <a:blip r:embed="rId6"/>
          <a:srcRect/>
          <a:stretch>
            <a:fillRect/>
          </a:stretch>
        </p:blipFill>
        <p:spPr bwMode="auto">
          <a:xfrm>
            <a:off x="1066800" y="990600"/>
            <a:ext cx="5697676" cy="5010913"/>
          </a:xfrm>
          <a:prstGeom prst="rect">
            <a:avLst/>
          </a:prstGeom>
          <a:solidFill>
            <a:schemeClr val="accent1"/>
          </a:solidFill>
          <a:ln w="9525">
            <a:solidFill>
              <a:schemeClr val="accent1"/>
            </a:solidFill>
            <a:miter lim="800000"/>
            <a:headEnd/>
            <a:tailEnd/>
          </a:ln>
          <a:effectLst/>
        </p:spPr>
      </p:pic>
      <p:sp>
        <p:nvSpPr>
          <p:cNvPr id="17" name="Rounded Rectangle 16"/>
          <p:cNvSpPr/>
          <p:nvPr/>
        </p:nvSpPr>
        <p:spPr>
          <a:xfrm>
            <a:off x="1066800" y="3200400"/>
            <a:ext cx="5715000" cy="685800"/>
          </a:xfrm>
          <a:prstGeom prst="roundRect">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66800" y="3886200"/>
            <a:ext cx="5715000" cy="1447800"/>
          </a:xfrm>
          <a:prstGeom prst="roundRect">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66800" y="1981200"/>
            <a:ext cx="5715000" cy="1219200"/>
          </a:xfrm>
          <a:prstGeom prst="roundRect">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934200" y="3352800"/>
            <a:ext cx="2209800" cy="369332"/>
          </a:xfrm>
          <a:prstGeom prst="rect">
            <a:avLst/>
          </a:prstGeom>
          <a:noFill/>
        </p:spPr>
        <p:txBody>
          <a:bodyPr wrap="square" rtlCol="0">
            <a:spAutoFit/>
          </a:bodyPr>
          <a:lstStyle/>
          <a:p>
            <a:r>
              <a:rPr lang="en-US" dirty="0" smtClean="0"/>
              <a:t>Build sub-</a:t>
            </a:r>
            <a:r>
              <a:rPr lang="en-US" dirty="0" err="1" smtClean="0"/>
              <a:t>DCells</a:t>
            </a:r>
            <a:endParaRPr lang="en-US" dirty="0"/>
          </a:p>
        </p:txBody>
      </p:sp>
      <p:sp>
        <p:nvSpPr>
          <p:cNvPr id="39" name="TextBox 38"/>
          <p:cNvSpPr txBox="1"/>
          <p:nvPr/>
        </p:nvSpPr>
        <p:spPr>
          <a:xfrm>
            <a:off x="6858000" y="4343400"/>
            <a:ext cx="2514600" cy="646331"/>
          </a:xfrm>
          <a:prstGeom prst="rect">
            <a:avLst/>
          </a:prstGeom>
          <a:noFill/>
        </p:spPr>
        <p:txBody>
          <a:bodyPr wrap="square" rtlCol="0">
            <a:spAutoFit/>
          </a:bodyPr>
          <a:lstStyle/>
          <a:p>
            <a:r>
              <a:rPr lang="en-US" dirty="0" smtClean="0"/>
              <a:t>Connect sub-</a:t>
            </a:r>
            <a:r>
              <a:rPr lang="en-US" dirty="0" err="1" smtClean="0"/>
              <a:t>DCells</a:t>
            </a:r>
            <a:r>
              <a:rPr lang="en-US" dirty="0" smtClean="0"/>
              <a:t> to form complete graph</a:t>
            </a:r>
            <a:endParaRPr lang="en-US" dirty="0"/>
          </a:p>
        </p:txBody>
      </p:sp>
      <p:sp>
        <p:nvSpPr>
          <p:cNvPr id="40" name="TextBox 39"/>
          <p:cNvSpPr txBox="1"/>
          <p:nvPr/>
        </p:nvSpPr>
        <p:spPr>
          <a:xfrm>
            <a:off x="6934200" y="2438400"/>
            <a:ext cx="2209800" cy="646331"/>
          </a:xfrm>
          <a:prstGeom prst="rect">
            <a:avLst/>
          </a:prstGeom>
          <a:noFill/>
        </p:spPr>
        <p:txBody>
          <a:bodyPr wrap="square" rtlCol="0">
            <a:spAutoFit/>
          </a:bodyPr>
          <a:lstStyle/>
          <a:p>
            <a:r>
              <a:rPr lang="en-US" dirty="0" smtClean="0"/>
              <a:t>End recursion by building DCell</a:t>
            </a:r>
            <a:r>
              <a:rPr lang="en-US" sz="1400" dirty="0" smtClean="0"/>
              <a:t>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linds(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097"/>
                                        </p:tgtEl>
                                        <p:attrNameLst>
                                          <p:attrName>style.visibility</p:attrName>
                                        </p:attrNameLst>
                                      </p:cBhvr>
                                      <p:to>
                                        <p:strVal val="visible"/>
                                      </p:to>
                                    </p:set>
                                    <p:animEffect transition="in" filter="blinds(horizontal)">
                                      <p:cBhvr>
                                        <p:cTn id="36" dur="500"/>
                                        <p:tgtEl>
                                          <p:spTgt spid="409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linds(horizontal)">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err="1" smtClean="0"/>
              <a:t>DCell</a:t>
            </a:r>
            <a:r>
              <a:rPr lang="en-US" dirty="0" smtClean="0"/>
              <a:t>: The Properties</a:t>
            </a:r>
            <a:endParaRPr lang="en-US" dirty="0"/>
          </a:p>
        </p:txBody>
      </p:sp>
      <p:graphicFrame>
        <p:nvGraphicFramePr>
          <p:cNvPr id="13" name="Object 12"/>
          <p:cNvGraphicFramePr>
            <a:graphicFrameLocks noChangeAspect="1"/>
          </p:cNvGraphicFramePr>
          <p:nvPr/>
        </p:nvGraphicFramePr>
        <p:xfrm>
          <a:off x="1499386" y="2069394"/>
          <a:ext cx="4215614" cy="826206"/>
        </p:xfrm>
        <a:graphic>
          <a:graphicData uri="http://schemas.openxmlformats.org/presentationml/2006/ole">
            <p:oleObj spid="_x0000_s76802" name="Equation" r:id="rId4" imgW="2006280" imgH="393480" progId="Equation.3">
              <p:embed/>
            </p:oleObj>
          </a:graphicData>
        </a:graphic>
      </p:graphicFrame>
      <p:graphicFrame>
        <p:nvGraphicFramePr>
          <p:cNvPr id="14" name="Object 13"/>
          <p:cNvGraphicFramePr>
            <a:graphicFrameLocks noChangeAspect="1"/>
          </p:cNvGraphicFramePr>
          <p:nvPr/>
        </p:nvGraphicFramePr>
        <p:xfrm>
          <a:off x="7010400" y="3657600"/>
          <a:ext cx="1219200" cy="921173"/>
        </p:xfrm>
        <a:graphic>
          <a:graphicData uri="http://schemas.openxmlformats.org/presentationml/2006/ole">
            <p:oleObj spid="_x0000_s76803" name="Equation" r:id="rId5" imgW="571320" imgH="431640" progId="Equation.3">
              <p:embed/>
            </p:oleObj>
          </a:graphicData>
        </a:graphic>
      </p:graphicFrame>
      <p:graphicFrame>
        <p:nvGraphicFramePr>
          <p:cNvPr id="15" name="Object 14"/>
          <p:cNvGraphicFramePr>
            <a:graphicFrameLocks noChangeAspect="1"/>
          </p:cNvGraphicFramePr>
          <p:nvPr/>
        </p:nvGraphicFramePr>
        <p:xfrm>
          <a:off x="2133600" y="5181600"/>
          <a:ext cx="1905000" cy="583791"/>
        </p:xfrm>
        <a:graphic>
          <a:graphicData uri="http://schemas.openxmlformats.org/presentationml/2006/ole">
            <p:oleObj spid="_x0000_s76804" name="Equation" r:id="rId6" imgW="787320" imgH="241200" progId="Equation.3">
              <p:embed/>
            </p:oleObj>
          </a:graphicData>
        </a:graphic>
      </p:graphicFrame>
      <p:sp>
        <p:nvSpPr>
          <p:cNvPr id="16" name="Content Placeholder 2"/>
          <p:cNvSpPr>
            <a:spLocks noGrp="1"/>
          </p:cNvSpPr>
          <p:nvPr>
            <p:ph idx="1"/>
          </p:nvPr>
        </p:nvSpPr>
        <p:spPr>
          <a:xfrm>
            <a:off x="304800" y="1143000"/>
            <a:ext cx="8229600" cy="5486400"/>
          </a:xfrm>
        </p:spPr>
        <p:txBody>
          <a:bodyPr>
            <a:normAutofit/>
          </a:bodyPr>
          <a:lstStyle/>
          <a:p>
            <a:r>
              <a:rPr lang="en-US" sz="2400" b="1" dirty="0" smtClean="0">
                <a:solidFill>
                  <a:srgbClr val="00B050"/>
                </a:solidFill>
              </a:rPr>
              <a:t>Scalability</a:t>
            </a:r>
            <a:r>
              <a:rPr lang="en-US" sz="2400" b="1" dirty="0" smtClean="0">
                <a:solidFill>
                  <a:srgbClr val="0070C0"/>
                </a:solidFill>
              </a:rPr>
              <a:t>:  </a:t>
            </a:r>
            <a:r>
              <a:rPr lang="en-US" sz="2400" dirty="0" smtClean="0"/>
              <a:t>The number of servers scales doubly exponentially  </a:t>
            </a:r>
          </a:p>
          <a:p>
            <a:pPr lvl="1"/>
            <a:endParaRPr lang="en-US" sz="2000" i="1" dirty="0" smtClean="0"/>
          </a:p>
          <a:p>
            <a:pPr lvl="1"/>
            <a:r>
              <a:rPr lang="en-US" sz="2000" i="1" dirty="0" smtClean="0"/>
              <a:t>   </a:t>
            </a:r>
          </a:p>
          <a:p>
            <a:pPr lvl="1"/>
            <a:endParaRPr lang="en-US" sz="2000" i="1" dirty="0" smtClean="0"/>
          </a:p>
          <a:p>
            <a:pPr lvl="1"/>
            <a:r>
              <a:rPr lang="en-US" sz="2000" dirty="0" smtClean="0"/>
              <a:t>Where number of servers in a DCell0 is 8 (</a:t>
            </a:r>
            <a:r>
              <a:rPr lang="en-US" sz="2000" i="1" dirty="0" smtClean="0"/>
              <a:t>n</a:t>
            </a:r>
            <a:r>
              <a:rPr lang="en-US" sz="2000" dirty="0" smtClean="0"/>
              <a:t>=8) and the number of server ports is 4 (i.e., </a:t>
            </a:r>
            <a:r>
              <a:rPr lang="en-US" sz="2000" i="1" dirty="0" smtClean="0"/>
              <a:t>k</a:t>
            </a:r>
            <a:r>
              <a:rPr lang="en-US" sz="2000" dirty="0" smtClean="0"/>
              <a:t>=3) -&gt;</a:t>
            </a:r>
            <a:r>
              <a:rPr lang="en-US" sz="2000" dirty="0" smtClean="0">
                <a:solidFill>
                  <a:srgbClr val="00B050"/>
                </a:solidFill>
              </a:rPr>
              <a:t> </a:t>
            </a:r>
            <a:r>
              <a:rPr lang="en-US" sz="2000" i="1" dirty="0" smtClean="0">
                <a:solidFill>
                  <a:srgbClr val="00B050"/>
                </a:solidFill>
              </a:rPr>
              <a:t>N</a:t>
            </a:r>
            <a:r>
              <a:rPr lang="en-US" sz="2000" dirty="0" smtClean="0">
                <a:solidFill>
                  <a:srgbClr val="00B050"/>
                </a:solidFill>
              </a:rPr>
              <a:t>=27,630,792</a:t>
            </a:r>
          </a:p>
          <a:p>
            <a:pPr lvl="1"/>
            <a:endParaRPr lang="en-US" sz="2000" dirty="0" smtClean="0">
              <a:solidFill>
                <a:srgbClr val="00B050"/>
              </a:solidFill>
            </a:endParaRPr>
          </a:p>
          <a:p>
            <a:r>
              <a:rPr lang="en-US" sz="2400" b="1" dirty="0" smtClean="0">
                <a:solidFill>
                  <a:srgbClr val="00B050"/>
                </a:solidFill>
              </a:rPr>
              <a:t>Fault-tolerance: </a:t>
            </a:r>
            <a:r>
              <a:rPr lang="en-US" sz="2400" dirty="0" smtClean="0"/>
              <a:t>The bisection width is larger than </a:t>
            </a:r>
          </a:p>
          <a:p>
            <a:r>
              <a:rPr lang="en-US" sz="2400" b="1" dirty="0" smtClean="0">
                <a:solidFill>
                  <a:srgbClr val="00B050"/>
                </a:solidFill>
                <a:latin typeface="+mj-lt"/>
                <a:cs typeface="Arial" pitchFamily="34" charset="0"/>
              </a:rPr>
              <a:t>No severe bottleneck links:  </a:t>
            </a:r>
          </a:p>
          <a:p>
            <a:pPr lvl="1"/>
            <a:r>
              <a:rPr lang="en-US" sz="2000" dirty="0" smtClean="0">
                <a:latin typeface="+mj-lt"/>
                <a:cs typeface="Arial" pitchFamily="34" charset="0"/>
              </a:rPr>
              <a:t>Under all-to-all traffic pattern, the number of flows in a level-</a:t>
            </a:r>
            <a:r>
              <a:rPr lang="en-US" sz="2000" i="1" dirty="0" err="1" smtClean="0">
                <a:latin typeface="+mj-lt"/>
                <a:cs typeface="Arial" pitchFamily="34" charset="0"/>
              </a:rPr>
              <a:t>i</a:t>
            </a:r>
            <a:r>
              <a:rPr lang="en-US" sz="2000" dirty="0" smtClean="0">
                <a:latin typeface="+mj-lt"/>
                <a:cs typeface="Arial" pitchFamily="34" charset="0"/>
              </a:rPr>
              <a:t> link is less than </a:t>
            </a:r>
          </a:p>
          <a:p>
            <a:pPr lvl="2"/>
            <a:endParaRPr lang="en-US" sz="1600" dirty="0" smtClean="0">
              <a:latin typeface="+mj-lt"/>
              <a:cs typeface="Arial" pitchFamily="34" charset="0"/>
            </a:endParaRPr>
          </a:p>
          <a:p>
            <a:pPr lvl="1"/>
            <a:r>
              <a:rPr lang="en-US" sz="2000" dirty="0" smtClean="0">
                <a:latin typeface="+mj-lt"/>
                <a:cs typeface="Arial" pitchFamily="34" charset="0"/>
              </a:rPr>
              <a:t>For tree, under all-to-all traffic pattern, the max number of flows in a link is in proportion to </a:t>
            </a:r>
          </a:p>
          <a:p>
            <a:endParaRPr lang="en-US" sz="2400" dirty="0" smtClean="0">
              <a:latin typeface="Arial" pitchFamily="34" charset="0"/>
              <a:cs typeface="Arial" pitchFamily="34" charset="0"/>
            </a:endParaRPr>
          </a:p>
          <a:p>
            <a:endParaRPr lang="en-US" sz="2400" dirty="0" smtClean="0"/>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76805" name="Object 5"/>
          <p:cNvGraphicFramePr>
            <a:graphicFrameLocks noChangeAspect="1"/>
          </p:cNvGraphicFramePr>
          <p:nvPr/>
        </p:nvGraphicFramePr>
        <p:xfrm>
          <a:off x="3505200" y="6172200"/>
          <a:ext cx="552450" cy="492125"/>
        </p:xfrm>
        <a:graphic>
          <a:graphicData uri="http://schemas.openxmlformats.org/presentationml/2006/ole">
            <p:oleObj spid="_x0000_s76805" name="Equation" r:id="rId7" imgW="22860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anim calcmode="lin" valueType="num">
                                      <p:cBhvr additive="base">
                                        <p:cTn id="1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 calcmode="lin" valueType="num">
                                      <p:cBhvr additive="base">
                                        <p:cTn id="1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 calcmode="lin" valueType="num">
                                      <p:cBhvr additive="base">
                                        <p:cTn id="2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anim calcmode="lin" valueType="num">
                                      <p:cBhvr additive="base">
                                        <p:cTn id="35"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anim calcmode="lin" valueType="num">
                                      <p:cBhvr additive="base">
                                        <p:cTn id="39"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anim calcmode="lin" valueType="num">
                                      <p:cBhvr additive="base">
                                        <p:cTn id="43"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805"/>
                                        </p:tgtEl>
                                        <p:attrNameLst>
                                          <p:attrName>style.visibility</p:attrName>
                                        </p:attrNameLst>
                                      </p:cBhvr>
                                      <p:to>
                                        <p:strVal val="visible"/>
                                      </p:to>
                                    </p:set>
                                    <p:anim calcmode="lin" valueType="num">
                                      <p:cBhvr additive="base">
                                        <p:cTn id="51" dur="500" fill="hold"/>
                                        <p:tgtEl>
                                          <p:spTgt spid="76805"/>
                                        </p:tgtEl>
                                        <p:attrNameLst>
                                          <p:attrName>ppt_x</p:attrName>
                                        </p:attrNameLst>
                                      </p:cBhvr>
                                      <p:tavLst>
                                        <p:tav tm="0">
                                          <p:val>
                                            <p:strVal val="#ppt_x"/>
                                          </p:val>
                                        </p:tav>
                                        <p:tav tm="100000">
                                          <p:val>
                                            <p:strVal val="#ppt_x"/>
                                          </p:val>
                                        </p:tav>
                                      </p:tavLst>
                                    </p:anim>
                                    <p:anim calcmode="lin" valueType="num">
                                      <p:cBhvr additive="base">
                                        <p:cTn id="52"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Routing without Failure: </a:t>
            </a:r>
            <a:r>
              <a:rPr lang="en-US" dirty="0" err="1" smtClean="0"/>
              <a:t>DCellRouting</a:t>
            </a:r>
            <a:endParaRPr lang="en-US" dirty="0"/>
          </a:p>
        </p:txBody>
      </p:sp>
      <p:pic>
        <p:nvPicPr>
          <p:cNvPr id="3074" name="Picture 2"/>
          <p:cNvPicPr>
            <a:picLocks noChangeAspect="1" noChangeArrowheads="1"/>
          </p:cNvPicPr>
          <p:nvPr/>
        </p:nvPicPr>
        <p:blipFill>
          <a:blip r:embed="rId4"/>
          <a:srcRect/>
          <a:stretch>
            <a:fillRect/>
          </a:stretch>
        </p:blipFill>
        <p:spPr bwMode="auto">
          <a:xfrm>
            <a:off x="0" y="1676400"/>
            <a:ext cx="5142497" cy="3505200"/>
          </a:xfrm>
          <a:prstGeom prst="rect">
            <a:avLst/>
          </a:prstGeom>
          <a:noFill/>
          <a:ln w="9525">
            <a:noFill/>
            <a:miter lim="800000"/>
            <a:headEnd/>
            <a:tailEnd/>
          </a:ln>
          <a:effectLst/>
        </p:spPr>
      </p:pic>
      <p:sp>
        <p:nvSpPr>
          <p:cNvPr id="6" name="Oval 5"/>
          <p:cNvSpPr/>
          <p:nvPr/>
        </p:nvSpPr>
        <p:spPr>
          <a:xfrm>
            <a:off x="4572000" y="1676400"/>
            <a:ext cx="4419600" cy="4267200"/>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Oval 6"/>
          <p:cNvSpPr/>
          <p:nvPr/>
        </p:nvSpPr>
        <p:spPr>
          <a:xfrm>
            <a:off x="5181600" y="1905000"/>
            <a:ext cx="1828800" cy="1752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6553200" y="3962400"/>
            <a:ext cx="1828800" cy="1752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Connector 14"/>
          <p:cNvCxnSpPr>
            <a:stCxn id="19" idx="5"/>
            <a:endCxn id="20" idx="1"/>
          </p:cNvCxnSpPr>
          <p:nvPr/>
        </p:nvCxnSpPr>
        <p:spPr>
          <a:xfrm rot="16200000" flipH="1">
            <a:off x="6436985" y="3388985"/>
            <a:ext cx="689630" cy="76583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24" name="Object 23"/>
          <p:cNvGraphicFramePr>
            <a:graphicFrameLocks noChangeAspect="1"/>
          </p:cNvGraphicFramePr>
          <p:nvPr/>
        </p:nvGraphicFramePr>
        <p:xfrm>
          <a:off x="7848600" y="2286000"/>
          <a:ext cx="469900" cy="228600"/>
        </p:xfrm>
        <a:graphic>
          <a:graphicData uri="http://schemas.openxmlformats.org/presentationml/2006/ole">
            <p:oleObj spid="_x0000_s41986" name="Equation" r:id="rId5" imgW="469800" imgH="228600" progId="Equation.3">
              <p:embed/>
            </p:oleObj>
          </a:graphicData>
        </a:graphic>
      </p:graphicFrame>
      <p:graphicFrame>
        <p:nvGraphicFramePr>
          <p:cNvPr id="1027" name="Object 3"/>
          <p:cNvGraphicFramePr>
            <a:graphicFrameLocks noChangeAspect="1"/>
          </p:cNvGraphicFramePr>
          <p:nvPr/>
        </p:nvGraphicFramePr>
        <p:xfrm>
          <a:off x="6172200" y="2057400"/>
          <a:ext cx="592137" cy="242410"/>
        </p:xfrm>
        <a:graphic>
          <a:graphicData uri="http://schemas.openxmlformats.org/presentationml/2006/ole">
            <p:oleObj spid="_x0000_s41987" name="Equation" r:id="rId6" imgW="558720" imgH="228600" progId="Equation.3">
              <p:embed/>
            </p:oleObj>
          </a:graphicData>
        </a:graphic>
      </p:graphicFrame>
      <p:graphicFrame>
        <p:nvGraphicFramePr>
          <p:cNvPr id="1028" name="Object 4"/>
          <p:cNvGraphicFramePr>
            <a:graphicFrameLocks noChangeAspect="1"/>
          </p:cNvGraphicFramePr>
          <p:nvPr/>
        </p:nvGraphicFramePr>
        <p:xfrm>
          <a:off x="7772400" y="4800600"/>
          <a:ext cx="592137" cy="242888"/>
        </p:xfrm>
        <a:graphic>
          <a:graphicData uri="http://schemas.openxmlformats.org/presentationml/2006/ole">
            <p:oleObj spid="_x0000_s41988" name="Equation" r:id="rId7" imgW="558720" imgH="228600" progId="Equation.3">
              <p:embed/>
            </p:oleObj>
          </a:graphicData>
        </a:graphic>
      </p:graphicFrame>
      <p:sp>
        <p:nvSpPr>
          <p:cNvPr id="26" name="Rounded Rectangle 25"/>
          <p:cNvSpPr/>
          <p:nvPr/>
        </p:nvSpPr>
        <p:spPr>
          <a:xfrm>
            <a:off x="381000" y="3962400"/>
            <a:ext cx="3657600" cy="304800"/>
          </a:xfrm>
          <a:prstGeom prst="roundRect">
            <a:avLst/>
          </a:prstGeom>
          <a:solidFill>
            <a:srgbClr val="92D050">
              <a:alpha val="10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Rounded Rectangle 26"/>
          <p:cNvSpPr/>
          <p:nvPr/>
        </p:nvSpPr>
        <p:spPr>
          <a:xfrm>
            <a:off x="381000" y="4267200"/>
            <a:ext cx="3657600" cy="533400"/>
          </a:xfrm>
          <a:prstGeom prst="roundRect">
            <a:avLst/>
          </a:prstGeom>
          <a:solidFill>
            <a:srgbClr val="92D050">
              <a:alpha val="10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Rounded Rectangle 27"/>
          <p:cNvSpPr/>
          <p:nvPr/>
        </p:nvSpPr>
        <p:spPr>
          <a:xfrm>
            <a:off x="381000" y="3429000"/>
            <a:ext cx="3657600" cy="533400"/>
          </a:xfrm>
          <a:prstGeom prst="roundRect">
            <a:avLst/>
          </a:prstGeom>
          <a:solidFill>
            <a:srgbClr val="92D050">
              <a:alpha val="10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Freeform 33"/>
          <p:cNvSpPr/>
          <p:nvPr/>
        </p:nvSpPr>
        <p:spPr>
          <a:xfrm>
            <a:off x="5763802" y="2315110"/>
            <a:ext cx="470899" cy="1003443"/>
          </a:xfrm>
          <a:custGeom>
            <a:avLst/>
            <a:gdLst>
              <a:gd name="connsiteX0" fmla="*/ 0 w 470899"/>
              <a:gd name="connsiteY0" fmla="*/ 17124 h 1003443"/>
              <a:gd name="connsiteX1" fmla="*/ 390418 w 470899"/>
              <a:gd name="connsiteY1" fmla="*/ 27398 h 1003443"/>
              <a:gd name="connsiteX2" fmla="*/ 462337 w 470899"/>
              <a:gd name="connsiteY2" fmla="*/ 181510 h 1003443"/>
              <a:gd name="connsiteX3" fmla="*/ 339047 w 470899"/>
              <a:gd name="connsiteY3" fmla="*/ 315074 h 1003443"/>
              <a:gd name="connsiteX4" fmla="*/ 431515 w 470899"/>
              <a:gd name="connsiteY4" fmla="*/ 469187 h 1003443"/>
              <a:gd name="connsiteX5" fmla="*/ 297951 w 470899"/>
              <a:gd name="connsiteY5" fmla="*/ 1003443 h 10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899" h="1003443">
                <a:moveTo>
                  <a:pt x="0" y="17124"/>
                </a:moveTo>
                <a:cubicBezTo>
                  <a:pt x="156681" y="8562"/>
                  <a:pt x="313362" y="0"/>
                  <a:pt x="390418" y="27398"/>
                </a:cubicBezTo>
                <a:cubicBezTo>
                  <a:pt x="467474" y="54796"/>
                  <a:pt x="470899" y="133564"/>
                  <a:pt x="462337" y="181510"/>
                </a:cubicBezTo>
                <a:cubicBezTo>
                  <a:pt x="453775" y="229456"/>
                  <a:pt x="344184" y="267128"/>
                  <a:pt x="339047" y="315074"/>
                </a:cubicBezTo>
                <a:cubicBezTo>
                  <a:pt x="333910" y="363020"/>
                  <a:pt x="438364" y="354459"/>
                  <a:pt x="431515" y="469187"/>
                </a:cubicBezTo>
                <a:cubicBezTo>
                  <a:pt x="424666" y="583915"/>
                  <a:pt x="361308" y="793679"/>
                  <a:pt x="297951" y="1003443"/>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5" name="Freeform 34"/>
          <p:cNvSpPr/>
          <p:nvPr/>
        </p:nvSpPr>
        <p:spPr>
          <a:xfrm>
            <a:off x="7102867" y="4366517"/>
            <a:ext cx="500009" cy="996593"/>
          </a:xfrm>
          <a:custGeom>
            <a:avLst/>
            <a:gdLst>
              <a:gd name="connsiteX0" fmla="*/ 89043 w 500009"/>
              <a:gd name="connsiteY0" fmla="*/ 0 h 996593"/>
              <a:gd name="connsiteX1" fmla="*/ 17124 w 500009"/>
              <a:gd name="connsiteY1" fmla="*/ 369870 h 996593"/>
              <a:gd name="connsiteX2" fmla="*/ 191785 w 500009"/>
              <a:gd name="connsiteY2" fmla="*/ 544530 h 996593"/>
              <a:gd name="connsiteX3" fmla="*/ 304800 w 500009"/>
              <a:gd name="connsiteY3" fmla="*/ 606175 h 996593"/>
              <a:gd name="connsiteX4" fmla="*/ 500009 w 500009"/>
              <a:gd name="connsiteY4" fmla="*/ 996593 h 99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09" h="996593">
                <a:moveTo>
                  <a:pt x="89043" y="0"/>
                </a:moveTo>
                <a:cubicBezTo>
                  <a:pt x="44521" y="139557"/>
                  <a:pt x="0" y="279115"/>
                  <a:pt x="17124" y="369870"/>
                </a:cubicBezTo>
                <a:cubicBezTo>
                  <a:pt x="34248" y="460625"/>
                  <a:pt x="143839" y="505146"/>
                  <a:pt x="191785" y="544530"/>
                </a:cubicBezTo>
                <a:cubicBezTo>
                  <a:pt x="239731" y="583914"/>
                  <a:pt x="253429" y="530831"/>
                  <a:pt x="304800" y="606175"/>
                </a:cubicBezTo>
                <a:cubicBezTo>
                  <a:pt x="356171" y="681519"/>
                  <a:pt x="428090" y="839056"/>
                  <a:pt x="500009" y="996593"/>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9" name="Oval 18"/>
          <p:cNvSpPr/>
          <p:nvPr/>
        </p:nvSpPr>
        <p:spPr>
          <a:xfrm>
            <a:off x="5943600" y="2971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pitchFamily="34" charset="0"/>
                <a:cs typeface="Arial" pitchFamily="34" charset="0"/>
              </a:rPr>
              <a:t>n1</a:t>
            </a:r>
            <a:endParaRPr lang="en-US" sz="1100" dirty="0">
              <a:latin typeface="Arial" pitchFamily="34" charset="0"/>
              <a:cs typeface="Arial" pitchFamily="34" charset="0"/>
            </a:endParaRPr>
          </a:p>
        </p:txBody>
      </p:sp>
      <p:sp>
        <p:nvSpPr>
          <p:cNvPr id="10" name="Oval 9"/>
          <p:cNvSpPr/>
          <p:nvPr/>
        </p:nvSpPr>
        <p:spPr>
          <a:xfrm>
            <a:off x="5486400" y="21336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latin typeface="Arial" pitchFamily="34" charset="0"/>
                <a:cs typeface="Arial" pitchFamily="34" charset="0"/>
              </a:rPr>
              <a:t>src</a:t>
            </a:r>
            <a:endParaRPr lang="en-US" sz="1100" dirty="0">
              <a:latin typeface="Arial" pitchFamily="34" charset="0"/>
              <a:cs typeface="Arial" pitchFamily="34" charset="0"/>
            </a:endParaRPr>
          </a:p>
        </p:txBody>
      </p:sp>
      <p:sp>
        <p:nvSpPr>
          <p:cNvPr id="18" name="Oval 17"/>
          <p:cNvSpPr/>
          <p:nvPr/>
        </p:nvSpPr>
        <p:spPr>
          <a:xfrm>
            <a:off x="7315200" y="51054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latin typeface="Arial" pitchFamily="34" charset="0"/>
                <a:cs typeface="Arial" pitchFamily="34" charset="0"/>
              </a:rPr>
              <a:t>dst</a:t>
            </a:r>
            <a:endParaRPr lang="en-US" sz="1100" dirty="0">
              <a:latin typeface="Arial" pitchFamily="34" charset="0"/>
              <a:cs typeface="Arial" pitchFamily="34" charset="0"/>
            </a:endParaRPr>
          </a:p>
        </p:txBody>
      </p:sp>
      <p:sp>
        <p:nvSpPr>
          <p:cNvPr id="20" name="Oval 19"/>
          <p:cNvSpPr/>
          <p:nvPr/>
        </p:nvSpPr>
        <p:spPr>
          <a:xfrm>
            <a:off x="7086600" y="40386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Arial" pitchFamily="34" charset="0"/>
                <a:cs typeface="Arial" pitchFamily="34" charset="0"/>
              </a:rPr>
              <a:t>n2</a:t>
            </a:r>
            <a:endParaRPr lang="en-US" sz="1100" dirty="0">
              <a:latin typeface="Arial" pitchFamily="34" charset="0"/>
              <a:cs typeface="Arial" pitchFamily="34" charset="0"/>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8</a:t>
            </a:fld>
            <a:endParaRPr lang="en-US"/>
          </a:p>
        </p:txBody>
      </p:sp>
      <p:sp>
        <p:nvSpPr>
          <p:cNvPr id="22" name="TextBox 21"/>
          <p:cNvSpPr txBox="1"/>
          <p:nvPr/>
        </p:nvSpPr>
        <p:spPr>
          <a:xfrm>
            <a:off x="0" y="5334001"/>
            <a:ext cx="6553200" cy="1200329"/>
          </a:xfrm>
          <a:prstGeom prst="rect">
            <a:avLst/>
          </a:prstGeom>
          <a:noFill/>
        </p:spPr>
        <p:txBody>
          <a:bodyPr wrap="square" rtlCol="0">
            <a:spAutoFit/>
          </a:bodyPr>
          <a:lstStyle/>
          <a:p>
            <a:r>
              <a:rPr lang="en-US" sz="2400" dirty="0" smtClean="0">
                <a:solidFill>
                  <a:srgbClr val="00B050"/>
                </a:solidFill>
              </a:rPr>
              <a:t>Time complexity</a:t>
            </a:r>
            <a:r>
              <a:rPr lang="en-US" sz="2400" dirty="0" smtClean="0"/>
              <a:t>:</a:t>
            </a:r>
          </a:p>
          <a:p>
            <a:r>
              <a:rPr lang="en-US" sz="2400" dirty="0" smtClean="0"/>
              <a:t>	2</a:t>
            </a:r>
            <a:r>
              <a:rPr lang="en-US" sz="2400" i="1" baseline="30000" dirty="0" smtClean="0"/>
              <a:t>k</a:t>
            </a:r>
            <a:r>
              <a:rPr lang="en-US" sz="2400" baseline="30000" dirty="0" smtClean="0"/>
              <a:t>+1</a:t>
            </a:r>
            <a:r>
              <a:rPr lang="en-US" sz="2400" dirty="0" smtClean="0"/>
              <a:t>  steps to get the whole path</a:t>
            </a:r>
          </a:p>
          <a:p>
            <a:r>
              <a:rPr lang="en-US" sz="2400" dirty="0" smtClean="0"/>
              <a:t>	</a:t>
            </a:r>
            <a:r>
              <a:rPr lang="en-US" sz="2400" i="1" dirty="0" smtClean="0"/>
              <a:t>k</a:t>
            </a:r>
            <a:r>
              <a:rPr lang="en-US" sz="2400" dirty="0" smtClean="0"/>
              <a:t>+1 to get the next hop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linds(horizontal)">
                                      <p:cBhvr>
                                        <p:cTn id="25" dur="500"/>
                                        <p:tgtEl>
                                          <p:spTgt spid="1027"/>
                                        </p:tgtEl>
                                      </p:cBhvr>
                                    </p:animEffect>
                                  </p:childTnLst>
                                </p:cTn>
                              </p:par>
                              <p:par>
                                <p:cTn id="26" presetID="3" presetClass="entr" presetSubtype="1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blinds(horizontal)">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linds(horizontal)">
                                      <p:cBhvr>
                                        <p:cTn id="33" dur="500"/>
                                        <p:tgtEl>
                                          <p:spTgt spid="34"/>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26" grpId="0" animBg="1"/>
      <p:bldP spid="27" grpId="0" animBg="1"/>
      <p:bldP spid="28" grpId="0" animBg="1"/>
      <p:bldP spid="34" grpId="0" animBg="1"/>
      <p:bldP spid="35" grpId="0" animBg="1"/>
      <p:bldP spid="19" grpId="0" animBg="1"/>
      <p:bldP spid="20"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DCellRouting</a:t>
            </a:r>
            <a:r>
              <a:rPr lang="en-US" dirty="0" smtClean="0"/>
              <a:t> (cont.)</a:t>
            </a:r>
            <a:endParaRPr lang="en-US" dirty="0"/>
          </a:p>
        </p:txBody>
      </p:sp>
      <p:sp>
        <p:nvSpPr>
          <p:cNvPr id="6" name="TextBox 5"/>
          <p:cNvSpPr txBox="1"/>
          <p:nvPr/>
        </p:nvSpPr>
        <p:spPr>
          <a:xfrm>
            <a:off x="76200" y="2616875"/>
            <a:ext cx="3200400" cy="2031325"/>
          </a:xfrm>
          <a:prstGeom prst="rect">
            <a:avLst/>
          </a:prstGeom>
          <a:noFill/>
        </p:spPr>
        <p:txBody>
          <a:bodyPr wrap="square" rtlCol="0">
            <a:spAutoFit/>
          </a:bodyPr>
          <a:lstStyle/>
          <a:p>
            <a:r>
              <a:rPr lang="en-US" dirty="0" smtClean="0"/>
              <a:t>But: </a:t>
            </a:r>
          </a:p>
          <a:p>
            <a:pPr marL="342900" indent="-342900">
              <a:buAutoNum type="arabicPeriod"/>
            </a:pPr>
            <a:r>
              <a:rPr lang="en-US" dirty="0" err="1" smtClean="0"/>
              <a:t>DCellRouting</a:t>
            </a:r>
            <a:r>
              <a:rPr lang="en-US" dirty="0" smtClean="0"/>
              <a:t> is </a:t>
            </a:r>
            <a:r>
              <a:rPr lang="en-US" b="1" i="1" dirty="0" smtClean="0"/>
              <a:t>NOT</a:t>
            </a:r>
            <a:r>
              <a:rPr lang="en-US" dirty="0" smtClean="0"/>
              <a:t> a shortest-path routing</a:t>
            </a:r>
          </a:p>
          <a:p>
            <a:pPr marL="342900" indent="-342900">
              <a:buAutoNum type="arabicPeriod"/>
            </a:pPr>
            <a:endParaRPr lang="en-US" dirty="0" smtClean="0"/>
          </a:p>
          <a:p>
            <a:pPr marL="342900" indent="-342900">
              <a:buAutoNum type="arabicPeriod"/>
            </a:pPr>
            <a:r>
              <a:rPr lang="en-US" dirty="0" smtClean="0"/>
              <a:t>              is </a:t>
            </a:r>
            <a:r>
              <a:rPr lang="en-US" b="1" i="1" dirty="0" smtClean="0"/>
              <a:t>NOT</a:t>
            </a:r>
            <a:r>
              <a:rPr lang="en-US" dirty="0" smtClean="0"/>
              <a:t> a tight diameter bound for </a:t>
            </a:r>
            <a:r>
              <a:rPr lang="en-US" dirty="0" err="1" smtClean="0"/>
              <a:t>DCell</a:t>
            </a:r>
            <a:r>
              <a:rPr lang="en-US" dirty="0" smtClean="0"/>
              <a:t> </a:t>
            </a:r>
          </a:p>
          <a:p>
            <a:pPr marL="342900" indent="-342900"/>
            <a:endParaRPr lang="en-US" dirty="0" smtClean="0"/>
          </a:p>
        </p:txBody>
      </p:sp>
      <p:sp>
        <p:nvSpPr>
          <p:cNvPr id="8" name="TextBox 7"/>
          <p:cNvSpPr txBox="1"/>
          <p:nvPr/>
        </p:nvSpPr>
        <p:spPr>
          <a:xfrm>
            <a:off x="152400" y="1607403"/>
            <a:ext cx="8458200" cy="830997"/>
          </a:xfrm>
          <a:prstGeom prst="rect">
            <a:avLst/>
          </a:prstGeom>
          <a:noFill/>
        </p:spPr>
        <p:txBody>
          <a:bodyPr wrap="square" rtlCol="0">
            <a:spAutoFit/>
          </a:bodyPr>
          <a:lstStyle/>
          <a:p>
            <a:r>
              <a:rPr lang="en-US" sz="2400" b="1" dirty="0" smtClean="0">
                <a:solidFill>
                  <a:srgbClr val="00B050"/>
                </a:solidFill>
              </a:rPr>
              <a:t>Network diameter</a:t>
            </a:r>
            <a:r>
              <a:rPr lang="en-US" sz="2400" b="1" dirty="0" smtClean="0"/>
              <a:t>:  </a:t>
            </a:r>
            <a:r>
              <a:rPr lang="en-US" sz="2400" dirty="0" smtClean="0"/>
              <a:t>The maximum path length using                                                                        </a:t>
            </a:r>
            <a:r>
              <a:rPr lang="en-US" sz="2400" dirty="0" err="1" smtClean="0"/>
              <a:t>DCellRouting</a:t>
            </a:r>
            <a:r>
              <a:rPr lang="en-US" sz="2400" dirty="0" smtClean="0"/>
              <a:t> in a </a:t>
            </a:r>
            <a:r>
              <a:rPr lang="en-US" sz="2400" dirty="0" err="1" smtClean="0"/>
              <a:t>DCell</a:t>
            </a:r>
            <a:r>
              <a:rPr lang="en-US" sz="2000" i="1" dirty="0" err="1" smtClean="0"/>
              <a:t>k</a:t>
            </a:r>
            <a:r>
              <a:rPr lang="en-US" sz="2400" dirty="0" smtClean="0"/>
              <a:t> is at most </a:t>
            </a:r>
            <a:endParaRPr lang="en-US" sz="2400" dirty="0"/>
          </a:p>
        </p:txBody>
      </p:sp>
      <p:graphicFrame>
        <p:nvGraphicFramePr>
          <p:cNvPr id="7" name="Object 6"/>
          <p:cNvGraphicFramePr>
            <a:graphicFrameLocks noChangeAspect="1"/>
          </p:cNvGraphicFramePr>
          <p:nvPr/>
        </p:nvGraphicFramePr>
        <p:xfrm>
          <a:off x="457200" y="3733800"/>
          <a:ext cx="751842" cy="304800"/>
        </p:xfrm>
        <a:graphic>
          <a:graphicData uri="http://schemas.openxmlformats.org/presentationml/2006/ole">
            <p:oleObj spid="_x0000_s2050" name="Equation" r:id="rId4" imgW="469800" imgH="190440" progId="Equation.3">
              <p:embed/>
            </p:oleObj>
          </a:graphicData>
        </a:graphic>
      </p:graphicFrame>
      <p:graphicFrame>
        <p:nvGraphicFramePr>
          <p:cNvPr id="9" name="Object 8"/>
          <p:cNvGraphicFramePr>
            <a:graphicFrameLocks noChangeAspect="1"/>
          </p:cNvGraphicFramePr>
          <p:nvPr/>
        </p:nvGraphicFramePr>
        <p:xfrm>
          <a:off x="4495800" y="1905000"/>
          <a:ext cx="1219200" cy="533400"/>
        </p:xfrm>
        <a:graphic>
          <a:graphicData uri="http://schemas.openxmlformats.org/presentationml/2006/ole">
            <p:oleObj spid="_x0000_s2051" name="Equation" r:id="rId5" imgW="469800" imgH="190440" progId="Equation.3">
              <p:embed/>
            </p:oleObj>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12" name="Table 11"/>
          <p:cNvGraphicFramePr>
            <a:graphicFrameLocks noGrp="1"/>
          </p:cNvGraphicFramePr>
          <p:nvPr/>
        </p:nvGraphicFramePr>
        <p:xfrm>
          <a:off x="3200402" y="3505200"/>
          <a:ext cx="5791198" cy="2926080"/>
        </p:xfrm>
        <a:graphic>
          <a:graphicData uri="http://schemas.openxmlformats.org/drawingml/2006/table">
            <a:tbl>
              <a:tblPr firstRow="1" bandRow="1">
                <a:tableStyleId>{5940675A-B579-460E-94D1-54222C63F5DA}</a:tableStyleId>
              </a:tblPr>
              <a:tblGrid>
                <a:gridCol w="533399"/>
                <a:gridCol w="533400"/>
                <a:gridCol w="1415143"/>
                <a:gridCol w="827314"/>
                <a:gridCol w="827314"/>
                <a:gridCol w="827314"/>
                <a:gridCol w="827314"/>
              </a:tblGrid>
              <a:tr h="333375">
                <a:tc rowSpan="2">
                  <a:txBody>
                    <a:bodyPr/>
                    <a:lstStyle/>
                    <a:p>
                      <a:r>
                        <a:rPr lang="en-US" dirty="0" smtClean="0"/>
                        <a:t>n</a:t>
                      </a:r>
                      <a:endParaRPr lang="en-US" dirty="0"/>
                    </a:p>
                  </a:txBody>
                  <a:tcPr/>
                </a:tc>
                <a:tc rowSpan="2">
                  <a:txBody>
                    <a:bodyPr/>
                    <a:lstStyle/>
                    <a:p>
                      <a:r>
                        <a:rPr lang="en-US" dirty="0" smtClean="0"/>
                        <a:t>k</a:t>
                      </a:r>
                      <a:endParaRPr lang="en-US" dirty="0"/>
                    </a:p>
                  </a:txBody>
                  <a:tcPr/>
                </a:tc>
                <a:tc rowSpan="2">
                  <a:txBody>
                    <a:bodyPr/>
                    <a:lstStyle/>
                    <a:p>
                      <a:r>
                        <a:rPr lang="en-US" dirty="0" smtClean="0"/>
                        <a:t>N</a:t>
                      </a:r>
                      <a:endParaRPr lang="en-US" dirty="0"/>
                    </a:p>
                  </a:txBody>
                  <a:tcPr/>
                </a:tc>
                <a:tc gridSpan="2">
                  <a:txBody>
                    <a:bodyPr/>
                    <a:lstStyle/>
                    <a:p>
                      <a:r>
                        <a:rPr lang="en-US" dirty="0" smtClean="0"/>
                        <a:t>Shortest-path</a:t>
                      </a:r>
                      <a:endParaRPr lang="en-US" dirty="0"/>
                    </a:p>
                  </a:txBody>
                  <a:tcPr/>
                </a:tc>
                <a:tc hMerge="1">
                  <a:txBody>
                    <a:bodyPr/>
                    <a:lstStyle/>
                    <a:p>
                      <a:endParaRPr lang="en-US" dirty="0"/>
                    </a:p>
                  </a:txBody>
                  <a:tcPr/>
                </a:tc>
                <a:tc gridSpan="2">
                  <a:txBody>
                    <a:bodyPr/>
                    <a:lstStyle/>
                    <a:p>
                      <a:r>
                        <a:rPr lang="en-US" dirty="0" err="1" smtClean="0"/>
                        <a:t>DCellRouting</a:t>
                      </a:r>
                      <a:endParaRPr lang="en-US" dirty="0"/>
                    </a:p>
                  </a:txBody>
                  <a:tcPr/>
                </a:tc>
                <a:tc hMerge="1">
                  <a:txBody>
                    <a:bodyPr/>
                    <a:lstStyle/>
                    <a:p>
                      <a:endParaRPr lang="en-US" dirty="0"/>
                    </a:p>
                  </a:txBody>
                  <a:tcPr/>
                </a:tc>
              </a:tr>
              <a:tr h="333375">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dirty="0" smtClean="0"/>
                        <a:t>Mean</a:t>
                      </a:r>
                      <a:endParaRPr lang="en-US" dirty="0"/>
                    </a:p>
                  </a:txBody>
                  <a:tcPr/>
                </a:tc>
                <a:tc>
                  <a:txBody>
                    <a:bodyPr/>
                    <a:lstStyle/>
                    <a:p>
                      <a:r>
                        <a:rPr lang="en-US" dirty="0" smtClean="0"/>
                        <a:t>Max</a:t>
                      </a:r>
                      <a:endParaRPr lang="en-US" dirty="0"/>
                    </a:p>
                  </a:txBody>
                  <a:tcPr/>
                </a:tc>
                <a:tc>
                  <a:txBody>
                    <a:bodyPr/>
                    <a:lstStyle/>
                    <a:p>
                      <a:r>
                        <a:rPr lang="en-US" dirty="0" smtClean="0"/>
                        <a:t>Mean</a:t>
                      </a:r>
                      <a:endParaRPr lang="en-US" dirty="0"/>
                    </a:p>
                  </a:txBody>
                  <a:tcPr/>
                </a:tc>
                <a:tc>
                  <a:txBody>
                    <a:bodyPr/>
                    <a:lstStyle/>
                    <a:p>
                      <a:r>
                        <a:rPr lang="en-US" dirty="0" smtClean="0"/>
                        <a:t>Max</a:t>
                      </a:r>
                      <a:endParaRPr lang="en-US" dirty="0"/>
                    </a:p>
                  </a:txBody>
                  <a:tcPr/>
                </a:tc>
              </a:tr>
              <a:tr h="333375">
                <a:tc>
                  <a:txBody>
                    <a:bodyPr/>
                    <a:lstStyle/>
                    <a:p>
                      <a:r>
                        <a:rPr lang="en-US" dirty="0" smtClean="0"/>
                        <a:t>4</a:t>
                      </a:r>
                      <a:endParaRPr lang="en-US" dirty="0"/>
                    </a:p>
                  </a:txBody>
                  <a:tcPr/>
                </a:tc>
                <a:tc>
                  <a:txBody>
                    <a:bodyPr/>
                    <a:lstStyle/>
                    <a:p>
                      <a:r>
                        <a:rPr lang="en-US" dirty="0" smtClean="0"/>
                        <a:t>2</a:t>
                      </a:r>
                      <a:endParaRPr lang="en-US" dirty="0"/>
                    </a:p>
                  </a:txBody>
                  <a:tcPr/>
                </a:tc>
                <a:tc>
                  <a:txBody>
                    <a:bodyPr/>
                    <a:lstStyle/>
                    <a:p>
                      <a:r>
                        <a:rPr lang="en-US" dirty="0" smtClean="0"/>
                        <a:t>420</a:t>
                      </a:r>
                      <a:endParaRPr lang="en-US" dirty="0"/>
                    </a:p>
                  </a:txBody>
                  <a:tcPr/>
                </a:tc>
                <a:tc>
                  <a:txBody>
                    <a:bodyPr/>
                    <a:lstStyle/>
                    <a:p>
                      <a:r>
                        <a:rPr lang="en-US" dirty="0" smtClean="0"/>
                        <a:t>4.87</a:t>
                      </a:r>
                      <a:endParaRPr lang="en-US" dirty="0"/>
                    </a:p>
                  </a:txBody>
                  <a:tcPr>
                    <a:solidFill>
                      <a:srgbClr val="00B050"/>
                    </a:solidFill>
                  </a:tcPr>
                </a:tc>
                <a:tc>
                  <a:txBody>
                    <a:bodyPr/>
                    <a:lstStyle/>
                    <a:p>
                      <a:r>
                        <a:rPr lang="en-US" dirty="0" smtClean="0"/>
                        <a:t>7</a:t>
                      </a:r>
                      <a:endParaRPr lang="en-US" dirty="0"/>
                    </a:p>
                  </a:txBody>
                  <a:tcPr/>
                </a:tc>
                <a:tc>
                  <a:txBody>
                    <a:bodyPr/>
                    <a:lstStyle/>
                    <a:p>
                      <a:r>
                        <a:rPr lang="en-US" dirty="0" smtClean="0"/>
                        <a:t>5.16</a:t>
                      </a:r>
                      <a:endParaRPr lang="en-US" dirty="0"/>
                    </a:p>
                  </a:txBody>
                  <a:tcPr>
                    <a:solidFill>
                      <a:srgbClr val="00B050"/>
                    </a:solidFill>
                  </a:tcPr>
                </a:tc>
                <a:tc>
                  <a:txBody>
                    <a:bodyPr/>
                    <a:lstStyle/>
                    <a:p>
                      <a:r>
                        <a:rPr lang="en-US" dirty="0" smtClean="0"/>
                        <a:t>7</a:t>
                      </a:r>
                      <a:endParaRPr lang="en-US" dirty="0"/>
                    </a:p>
                  </a:txBody>
                  <a:tcPr/>
                </a:tc>
              </a:tr>
              <a:tr h="333375">
                <a:tc>
                  <a:txBody>
                    <a:bodyPr/>
                    <a:lstStyle/>
                    <a:p>
                      <a:r>
                        <a:rPr lang="en-US" dirty="0" smtClean="0"/>
                        <a:t>5</a:t>
                      </a:r>
                      <a:endParaRPr lang="en-US" dirty="0"/>
                    </a:p>
                  </a:txBody>
                  <a:tcPr/>
                </a:tc>
                <a:tc>
                  <a:txBody>
                    <a:bodyPr/>
                    <a:lstStyle/>
                    <a:p>
                      <a:r>
                        <a:rPr lang="en-US" dirty="0" smtClean="0"/>
                        <a:t>2</a:t>
                      </a:r>
                      <a:endParaRPr lang="en-US" dirty="0"/>
                    </a:p>
                  </a:txBody>
                  <a:tcPr/>
                </a:tc>
                <a:tc>
                  <a:txBody>
                    <a:bodyPr/>
                    <a:lstStyle/>
                    <a:p>
                      <a:r>
                        <a:rPr lang="en-US" dirty="0" smtClean="0"/>
                        <a:t>930</a:t>
                      </a:r>
                      <a:endParaRPr lang="en-US" dirty="0"/>
                    </a:p>
                  </a:txBody>
                  <a:tcPr/>
                </a:tc>
                <a:tc>
                  <a:txBody>
                    <a:bodyPr/>
                    <a:lstStyle/>
                    <a:p>
                      <a:r>
                        <a:rPr lang="en-US" dirty="0" smtClean="0"/>
                        <a:t>5.22</a:t>
                      </a:r>
                      <a:endParaRPr lang="en-US" dirty="0"/>
                    </a:p>
                  </a:txBody>
                  <a:tcPr>
                    <a:solidFill>
                      <a:srgbClr val="00B050"/>
                    </a:solidFill>
                  </a:tcPr>
                </a:tc>
                <a:tc>
                  <a:txBody>
                    <a:bodyPr/>
                    <a:lstStyle/>
                    <a:p>
                      <a:r>
                        <a:rPr lang="en-US" dirty="0" smtClean="0"/>
                        <a:t>7</a:t>
                      </a:r>
                      <a:endParaRPr lang="en-US" dirty="0"/>
                    </a:p>
                  </a:txBody>
                  <a:tcPr/>
                </a:tc>
                <a:tc>
                  <a:txBody>
                    <a:bodyPr/>
                    <a:lstStyle/>
                    <a:p>
                      <a:r>
                        <a:rPr lang="en-US" dirty="0" smtClean="0"/>
                        <a:t>5.50</a:t>
                      </a:r>
                      <a:endParaRPr lang="en-US" dirty="0"/>
                    </a:p>
                  </a:txBody>
                  <a:tcPr>
                    <a:solidFill>
                      <a:srgbClr val="00B050"/>
                    </a:solidFill>
                  </a:tcPr>
                </a:tc>
                <a:tc>
                  <a:txBody>
                    <a:bodyPr/>
                    <a:lstStyle/>
                    <a:p>
                      <a:r>
                        <a:rPr lang="en-US" dirty="0" smtClean="0"/>
                        <a:t>7</a:t>
                      </a:r>
                      <a:endParaRPr lang="en-US" dirty="0"/>
                    </a:p>
                  </a:txBody>
                  <a:tcPr/>
                </a:tc>
              </a:tr>
              <a:tr h="333375">
                <a:tc>
                  <a:txBody>
                    <a:bodyPr/>
                    <a:lstStyle/>
                    <a:p>
                      <a:r>
                        <a:rPr lang="en-US" dirty="0" smtClean="0"/>
                        <a:t>6</a:t>
                      </a:r>
                      <a:endParaRPr lang="en-US" dirty="0"/>
                    </a:p>
                  </a:txBody>
                  <a:tcPr/>
                </a:tc>
                <a:tc>
                  <a:txBody>
                    <a:bodyPr/>
                    <a:lstStyle/>
                    <a:p>
                      <a:r>
                        <a:rPr lang="en-US" dirty="0" smtClean="0"/>
                        <a:t>2</a:t>
                      </a:r>
                      <a:endParaRPr lang="en-US" dirty="0"/>
                    </a:p>
                  </a:txBody>
                  <a:tcPr/>
                </a:tc>
                <a:tc>
                  <a:txBody>
                    <a:bodyPr/>
                    <a:lstStyle/>
                    <a:p>
                      <a:r>
                        <a:rPr lang="en-US" dirty="0" smtClean="0"/>
                        <a:t>1806</a:t>
                      </a:r>
                      <a:endParaRPr lang="en-US" dirty="0"/>
                    </a:p>
                  </a:txBody>
                  <a:tcPr/>
                </a:tc>
                <a:tc>
                  <a:txBody>
                    <a:bodyPr/>
                    <a:lstStyle/>
                    <a:p>
                      <a:r>
                        <a:rPr lang="en-US" dirty="0" smtClean="0"/>
                        <a:t>5.48</a:t>
                      </a:r>
                      <a:endParaRPr lang="en-US" dirty="0"/>
                    </a:p>
                  </a:txBody>
                  <a:tcPr>
                    <a:solidFill>
                      <a:srgbClr val="00B050"/>
                    </a:solidFill>
                  </a:tcPr>
                </a:tc>
                <a:tc>
                  <a:txBody>
                    <a:bodyPr/>
                    <a:lstStyle/>
                    <a:p>
                      <a:r>
                        <a:rPr lang="en-US" dirty="0" smtClean="0"/>
                        <a:t>7</a:t>
                      </a:r>
                      <a:endParaRPr lang="en-US" dirty="0"/>
                    </a:p>
                  </a:txBody>
                  <a:tcPr/>
                </a:tc>
                <a:tc>
                  <a:txBody>
                    <a:bodyPr/>
                    <a:lstStyle/>
                    <a:p>
                      <a:r>
                        <a:rPr lang="en-US" dirty="0" smtClean="0"/>
                        <a:t>5.73</a:t>
                      </a:r>
                      <a:endParaRPr lang="en-US" dirty="0"/>
                    </a:p>
                  </a:txBody>
                  <a:tcPr>
                    <a:solidFill>
                      <a:srgbClr val="00B050"/>
                    </a:solidFill>
                  </a:tcPr>
                </a:tc>
                <a:tc>
                  <a:txBody>
                    <a:bodyPr/>
                    <a:lstStyle/>
                    <a:p>
                      <a:r>
                        <a:rPr lang="en-US" dirty="0" smtClean="0"/>
                        <a:t>7</a:t>
                      </a:r>
                      <a:endParaRPr lang="en-US" dirty="0"/>
                    </a:p>
                  </a:txBody>
                  <a:tcPr/>
                </a:tc>
              </a:tr>
              <a:tr h="333375">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176,820</a:t>
                      </a:r>
                      <a:endParaRPr lang="en-US" dirty="0"/>
                    </a:p>
                  </a:txBody>
                  <a:tcPr/>
                </a:tc>
                <a:tc>
                  <a:txBody>
                    <a:bodyPr/>
                    <a:lstStyle/>
                    <a:p>
                      <a:r>
                        <a:rPr lang="en-US" dirty="0" smtClean="0"/>
                        <a:t>9.96</a:t>
                      </a:r>
                      <a:endParaRPr lang="en-US" dirty="0"/>
                    </a:p>
                  </a:txBody>
                  <a:tcPr>
                    <a:solidFill>
                      <a:srgbClr val="00B050"/>
                    </a:solidFill>
                  </a:tcPr>
                </a:tc>
                <a:tc>
                  <a:txBody>
                    <a:bodyPr/>
                    <a:lstStyle/>
                    <a:p>
                      <a:r>
                        <a:rPr lang="en-US" dirty="0" smtClean="0"/>
                        <a:t>15</a:t>
                      </a:r>
                      <a:endParaRPr lang="en-US" dirty="0"/>
                    </a:p>
                  </a:txBody>
                  <a:tcPr/>
                </a:tc>
                <a:tc>
                  <a:txBody>
                    <a:bodyPr/>
                    <a:lstStyle/>
                    <a:p>
                      <a:r>
                        <a:rPr lang="en-US" dirty="0" smtClean="0"/>
                        <a:t>11.29</a:t>
                      </a:r>
                      <a:endParaRPr lang="en-US" dirty="0"/>
                    </a:p>
                  </a:txBody>
                  <a:tcPr>
                    <a:solidFill>
                      <a:srgbClr val="00B050"/>
                    </a:solidFill>
                  </a:tcPr>
                </a:tc>
                <a:tc>
                  <a:txBody>
                    <a:bodyPr/>
                    <a:lstStyle/>
                    <a:p>
                      <a:r>
                        <a:rPr lang="en-US" dirty="0" smtClean="0"/>
                        <a:t>15</a:t>
                      </a:r>
                      <a:endParaRPr lang="en-US" dirty="0"/>
                    </a:p>
                  </a:txBody>
                  <a:tcPr/>
                </a:tc>
              </a:tr>
              <a:tr h="333375">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865,830</a:t>
                      </a:r>
                      <a:endParaRPr lang="en-US" dirty="0"/>
                    </a:p>
                  </a:txBody>
                  <a:tcPr/>
                </a:tc>
                <a:tc>
                  <a:txBody>
                    <a:bodyPr/>
                    <a:lstStyle/>
                    <a:p>
                      <a:r>
                        <a:rPr lang="en-US" dirty="0" smtClean="0"/>
                        <a:t>10.74</a:t>
                      </a:r>
                      <a:endParaRPr lang="en-US" dirty="0"/>
                    </a:p>
                  </a:txBody>
                  <a:tcPr>
                    <a:solidFill>
                      <a:srgbClr val="00B050"/>
                    </a:solidFill>
                  </a:tcPr>
                </a:tc>
                <a:tc>
                  <a:txBody>
                    <a:bodyPr/>
                    <a:lstStyle/>
                    <a:p>
                      <a:r>
                        <a:rPr lang="en-US" dirty="0" smtClean="0"/>
                        <a:t>15</a:t>
                      </a:r>
                      <a:endParaRPr lang="en-US" dirty="0"/>
                    </a:p>
                  </a:txBody>
                  <a:tcPr/>
                </a:tc>
                <a:tc>
                  <a:txBody>
                    <a:bodyPr/>
                    <a:lstStyle/>
                    <a:p>
                      <a:r>
                        <a:rPr lang="en-US" dirty="0" smtClean="0"/>
                        <a:t>11.98</a:t>
                      </a:r>
                      <a:endParaRPr lang="en-US" dirty="0"/>
                    </a:p>
                  </a:txBody>
                  <a:tcPr>
                    <a:solidFill>
                      <a:srgbClr val="00B050"/>
                    </a:solidFill>
                  </a:tcPr>
                </a:tc>
                <a:tc>
                  <a:txBody>
                    <a:bodyPr/>
                    <a:lstStyle/>
                    <a:p>
                      <a:r>
                        <a:rPr lang="en-US" dirty="0" smtClean="0"/>
                        <a:t>15</a:t>
                      </a:r>
                      <a:endParaRPr lang="en-US" dirty="0"/>
                    </a:p>
                  </a:txBody>
                  <a:tcPr/>
                </a:tc>
              </a:tr>
              <a:tr h="333375">
                <a:tc>
                  <a:txBody>
                    <a:bodyPr/>
                    <a:lstStyle/>
                    <a:p>
                      <a:r>
                        <a:rPr lang="en-US" dirty="0" smtClean="0"/>
                        <a:t>6</a:t>
                      </a:r>
                      <a:endParaRPr lang="en-US" dirty="0"/>
                    </a:p>
                  </a:txBody>
                  <a:tcPr/>
                </a:tc>
                <a:tc>
                  <a:txBody>
                    <a:bodyPr/>
                    <a:lstStyle/>
                    <a:p>
                      <a:r>
                        <a:rPr lang="en-US" dirty="0" smtClean="0"/>
                        <a:t>3</a:t>
                      </a:r>
                      <a:endParaRPr lang="en-US" dirty="0"/>
                    </a:p>
                  </a:txBody>
                  <a:tcPr/>
                </a:tc>
                <a:tc>
                  <a:txBody>
                    <a:bodyPr/>
                    <a:lstStyle/>
                    <a:p>
                      <a:r>
                        <a:rPr lang="en-US" dirty="0" smtClean="0"/>
                        <a:t>3,263,442</a:t>
                      </a:r>
                      <a:endParaRPr lang="en-US" dirty="0"/>
                    </a:p>
                  </a:txBody>
                  <a:tcPr/>
                </a:tc>
                <a:tc>
                  <a:txBody>
                    <a:bodyPr/>
                    <a:lstStyle/>
                    <a:p>
                      <a:r>
                        <a:rPr lang="en-US" dirty="0" smtClean="0"/>
                        <a:t>11.31</a:t>
                      </a:r>
                      <a:endParaRPr lang="en-US" dirty="0"/>
                    </a:p>
                  </a:txBody>
                  <a:tcPr>
                    <a:solidFill>
                      <a:srgbClr val="00B050"/>
                    </a:solidFill>
                  </a:tcPr>
                </a:tc>
                <a:tc>
                  <a:txBody>
                    <a:bodyPr/>
                    <a:lstStyle/>
                    <a:p>
                      <a:r>
                        <a:rPr lang="en-US" dirty="0" smtClean="0"/>
                        <a:t>15</a:t>
                      </a:r>
                      <a:endParaRPr lang="en-US" dirty="0"/>
                    </a:p>
                  </a:txBody>
                  <a:tcPr/>
                </a:tc>
                <a:tc>
                  <a:txBody>
                    <a:bodyPr/>
                    <a:lstStyle/>
                    <a:p>
                      <a:r>
                        <a:rPr lang="en-US" dirty="0" smtClean="0"/>
                        <a:t>12.46</a:t>
                      </a:r>
                      <a:endParaRPr lang="en-US" dirty="0"/>
                    </a:p>
                  </a:txBody>
                  <a:tcPr>
                    <a:solidFill>
                      <a:srgbClr val="00B050"/>
                    </a:solidFill>
                  </a:tcPr>
                </a:tc>
                <a:tc>
                  <a:txBody>
                    <a:bodyPr/>
                    <a:lstStyle/>
                    <a:p>
                      <a:r>
                        <a:rPr lang="en-US" dirty="0" smtClean="0"/>
                        <a:t>15</a:t>
                      </a:r>
                      <a:endParaRPr lang="en-US" dirty="0"/>
                    </a:p>
                  </a:txBody>
                  <a:tcPr/>
                </a:tc>
              </a:tr>
            </a:tbl>
          </a:graphicData>
        </a:graphic>
      </p:graphicFrame>
      <p:sp>
        <p:nvSpPr>
          <p:cNvPr id="13" name="TextBox 12"/>
          <p:cNvSpPr txBox="1"/>
          <p:nvPr/>
        </p:nvSpPr>
        <p:spPr>
          <a:xfrm>
            <a:off x="3124200" y="2819400"/>
            <a:ext cx="5486400" cy="646331"/>
          </a:xfrm>
          <a:prstGeom prst="rect">
            <a:avLst/>
          </a:prstGeom>
          <a:noFill/>
        </p:spPr>
        <p:txBody>
          <a:bodyPr wrap="square" rtlCol="0">
            <a:spAutoFit/>
          </a:bodyPr>
          <a:lstStyle/>
          <a:p>
            <a:r>
              <a:rPr lang="en-US" dirty="0" smtClean="0"/>
              <a:t>The mean and max path lengths of shortest-path and </a:t>
            </a:r>
            <a:r>
              <a:rPr lang="en-US" dirty="0" err="1" smtClean="0"/>
              <a:t>DCellRouting</a:t>
            </a:r>
            <a:endParaRPr lang="en-US" dirty="0"/>
          </a:p>
        </p:txBody>
      </p:sp>
      <p:sp>
        <p:nvSpPr>
          <p:cNvPr id="14" name="TextBox 13"/>
          <p:cNvSpPr txBox="1"/>
          <p:nvPr/>
        </p:nvSpPr>
        <p:spPr>
          <a:xfrm>
            <a:off x="76200" y="4419600"/>
            <a:ext cx="3200400" cy="2308324"/>
          </a:xfrm>
          <a:prstGeom prst="rect">
            <a:avLst/>
          </a:prstGeom>
          <a:noFill/>
        </p:spPr>
        <p:txBody>
          <a:bodyPr wrap="square" rtlCol="0">
            <a:spAutoFit/>
          </a:bodyPr>
          <a:lstStyle/>
          <a:p>
            <a:r>
              <a:rPr lang="en-US" dirty="0" smtClean="0"/>
              <a:t>Yet: </a:t>
            </a:r>
          </a:p>
          <a:p>
            <a:pPr marL="342900" indent="-342900">
              <a:buAutoNum type="arabicPeriod"/>
            </a:pPr>
            <a:r>
              <a:rPr lang="en-US" dirty="0" err="1" smtClean="0"/>
              <a:t>DCellRouting</a:t>
            </a:r>
            <a:r>
              <a:rPr lang="en-US" dirty="0" smtClean="0"/>
              <a:t> is </a:t>
            </a:r>
            <a:r>
              <a:rPr lang="en-US" b="1" i="1" dirty="0" smtClean="0">
                <a:solidFill>
                  <a:srgbClr val="00B050"/>
                </a:solidFill>
              </a:rPr>
              <a:t>close</a:t>
            </a:r>
            <a:r>
              <a:rPr lang="en-US" dirty="0" smtClean="0"/>
              <a:t> to shortest-path routing</a:t>
            </a:r>
          </a:p>
          <a:p>
            <a:pPr marL="342900" indent="-342900">
              <a:buAutoNum type="arabicPeriod"/>
            </a:pPr>
            <a:endParaRPr lang="en-US" dirty="0" smtClean="0"/>
          </a:p>
          <a:p>
            <a:pPr marL="342900" indent="-342900">
              <a:buAutoNum type="arabicPeriod"/>
            </a:pPr>
            <a:r>
              <a:rPr lang="en-US" dirty="0" err="1" smtClean="0"/>
              <a:t>DCellRouting</a:t>
            </a:r>
            <a:r>
              <a:rPr lang="en-US" dirty="0" smtClean="0"/>
              <a:t> is much simpler: </a:t>
            </a:r>
            <a:r>
              <a:rPr lang="en-US" b="1" i="1" dirty="0" smtClean="0">
                <a:solidFill>
                  <a:srgbClr val="00B050"/>
                </a:solidFill>
              </a:rPr>
              <a:t>O</a:t>
            </a:r>
            <a:r>
              <a:rPr lang="en-US" b="1" dirty="0" smtClean="0">
                <a:solidFill>
                  <a:srgbClr val="00B050"/>
                </a:solidFill>
              </a:rPr>
              <a:t>(</a:t>
            </a:r>
            <a:r>
              <a:rPr lang="en-US" b="1" i="1" dirty="0" smtClean="0">
                <a:solidFill>
                  <a:srgbClr val="00B050"/>
                </a:solidFill>
              </a:rPr>
              <a:t>k</a:t>
            </a:r>
            <a:r>
              <a:rPr lang="en-US" b="1" dirty="0" smtClean="0">
                <a:solidFill>
                  <a:srgbClr val="00B050"/>
                </a:solidFill>
              </a:rPr>
              <a:t>)</a:t>
            </a:r>
            <a:r>
              <a:rPr lang="en-US" dirty="0" smtClean="0"/>
              <a:t> steps to decide the next hop</a:t>
            </a:r>
          </a:p>
          <a:p>
            <a:pPr marL="342900" indent="-34290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3953</TotalTime>
  <Words>974</Words>
  <Application>Microsoft Office PowerPoint</Application>
  <PresentationFormat>On-screen Show (4:3)</PresentationFormat>
  <Paragraphs>278</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DCell: A Scalable and Fault Tolerant Network Structure for Data Centers</vt:lpstr>
      <vt:lpstr>Outline</vt:lpstr>
      <vt:lpstr>Data Center Networking (DCN)</vt:lpstr>
      <vt:lpstr>Interconnection Structure for Data Centers</vt:lpstr>
      <vt:lpstr>DCell Ideas</vt:lpstr>
      <vt:lpstr>DCell: the Construction</vt:lpstr>
      <vt:lpstr>DCell: The Properties</vt:lpstr>
      <vt:lpstr>Routing without Failure: DCellRouting</vt:lpstr>
      <vt:lpstr>DCellRouting (cont.)</vt:lpstr>
      <vt:lpstr>DFR: DCell Fault-tolerant Routing</vt:lpstr>
      <vt:lpstr>DFR: DCell Fault-tolerant Routing </vt:lpstr>
      <vt:lpstr>DFR Simulations: Server failure</vt:lpstr>
      <vt:lpstr>DFR Simulations: Rack failure</vt:lpstr>
      <vt:lpstr>DFR Simulations: Link failure</vt:lpstr>
      <vt:lpstr>Implementation</vt:lpstr>
      <vt:lpstr>Testbed</vt:lpstr>
      <vt:lpstr>Fault Tolerance </vt:lpstr>
      <vt:lpstr>Network Capacity</vt:lpstr>
      <vt:lpstr>Related Work</vt:lpstr>
      <vt:lpstr>Related Work</vt:lpstr>
      <vt:lpstr>Summary</vt:lpstr>
      <vt:lpstr>Slide 22</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DCell: A Scalable and Fault Tolerant Network Structure for Data Centers</dc:title>
  <dc:creator>Chuanxiong Guo</dc:creator>
  <cp:lastModifiedBy>Chuanxiong Guo</cp:lastModifiedBy>
  <cp:revision>141</cp:revision>
  <dcterms:created xsi:type="dcterms:W3CDTF">2006-08-16T00:00:00Z</dcterms:created>
  <dcterms:modified xsi:type="dcterms:W3CDTF">2008-08-24T23:45:01Z</dcterms:modified>
</cp:coreProperties>
</file>